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8" r:id="rId2"/>
    <p:sldId id="259" r:id="rId3"/>
    <p:sldId id="260" r:id="rId4"/>
    <p:sldId id="261" r:id="rId5"/>
    <p:sldId id="262" r:id="rId6"/>
    <p:sldId id="263" r:id="rId7"/>
    <p:sldId id="264" r:id="rId8"/>
    <p:sldId id="265" r:id="rId9"/>
    <p:sldId id="266" r:id="rId10"/>
    <p:sldId id="267" r:id="rId11"/>
    <p:sldId id="269"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86" r:id="rId28"/>
    <p:sldId id="287" r:id="rId29"/>
    <p:sldId id="288" r:id="rId30"/>
    <p:sldId id="289" r:id="rId31"/>
    <p:sldId id="290" r:id="rId32"/>
    <p:sldId id="291" r:id="rId33"/>
    <p:sldId id="293" r:id="rId34"/>
    <p:sldId id="295" r:id="rId35"/>
    <p:sldId id="297" r:id="rId36"/>
    <p:sldId id="299" r:id="rId37"/>
    <p:sldId id="301" r:id="rId38"/>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7" d="100"/>
          <a:sy n="107" d="100"/>
        </p:scale>
        <p:origin x="-84" y="-13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ый слайд">
    <p:spTree>
      <p:nvGrpSpPr>
        <p:cNvPr id="1" name=""/>
        <p:cNvGrpSpPr/>
        <p:nvPr/>
      </p:nvGrpSpPr>
      <p:grpSpPr>
        <a:xfrm>
          <a:off x="0" y="0"/>
          <a:ext cx="0" cy="0"/>
          <a:chOff x="0" y="0"/>
          <a:chExt cx="0" cy="0"/>
        </a:xfrm>
      </p:grpSpPr>
      <p:sp>
        <p:nvSpPr>
          <p:cNvPr id="5"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6" name="Овал 8"/>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lang="ru-RU" smtClean="0"/>
              <a:t>Образец заголовка</a:t>
            </a:r>
            <a:endParaRPr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ru-RU" smtClean="0"/>
              <a:t>Образец подзаголовка</a:t>
            </a:r>
            <a:endParaRPr lang="en-US"/>
          </a:p>
        </p:txBody>
      </p:sp>
      <p:sp>
        <p:nvSpPr>
          <p:cNvPr id="12" name="Содержимое 11"/>
          <p:cNvSpPr>
            <a:spLocks noGrp="1"/>
          </p:cNvSpPr>
          <p:nvPr>
            <p:ph sz="quarter" idx="13"/>
          </p:nvPr>
        </p:nvSpPr>
        <p:spPr>
          <a:xfrm>
            <a:off x="6300788" y="1484313"/>
            <a:ext cx="914400" cy="914400"/>
          </a:xfrm>
        </p:spPr>
        <p:txBody>
          <a:bodyPr/>
          <a:lstStyle/>
          <a:p>
            <a:pPr lvl="0"/>
            <a:r>
              <a:rPr lang="en-US" dirty="0" err="1" smtClean="0"/>
              <a:t>Образец текста</a:t>
            </a:r>
          </a:p>
          <a:p>
            <a:pPr lvl="1"/>
            <a:r>
              <a:rPr lang="en-US" dirty="0" err="1" smtClean="0"/>
              <a:t>Второй уровень</a:t>
            </a:r>
          </a:p>
          <a:p>
            <a:pPr lvl="2"/>
            <a:r>
              <a:rPr lang="en-US" dirty="0" err="1" smtClean="0"/>
              <a:t>Третий уровень</a:t>
            </a:r>
          </a:p>
          <a:p>
            <a:pPr lvl="3"/>
            <a:r>
              <a:rPr lang="en-US" dirty="0" err="1" smtClean="0"/>
              <a:t>Четвертый уровень</a:t>
            </a:r>
          </a:p>
          <a:p>
            <a:pPr lvl="4"/>
            <a:r>
              <a:rPr lang="en-US" dirty="0" err="1" smtClean="0"/>
              <a:t>Пятый уровень</a:t>
            </a:r>
            <a:endParaRPr lang="ru-RU" dirty="0"/>
          </a:p>
        </p:txBody>
      </p:sp>
      <p:sp>
        <p:nvSpPr>
          <p:cNvPr id="7" name="Дата 6"/>
          <p:cNvSpPr>
            <a:spLocks noGrp="1"/>
          </p:cNvSpPr>
          <p:nvPr>
            <p:ph type="dt" sz="half" idx="14"/>
          </p:nvPr>
        </p:nvSpPr>
        <p:spPr/>
        <p:txBody>
          <a:bodyPr/>
          <a:lstStyle>
            <a:lvl1pPr>
              <a:defRPr/>
            </a:lvl1pPr>
            <a:extLst/>
          </a:lstStyle>
          <a:p>
            <a:pPr>
              <a:defRPr/>
            </a:pPr>
            <a:fld id="{5521C53F-3F9C-4758-B909-CB4B01E77AE2}" type="datetimeFigureOut">
              <a:rPr lang="ru-RU"/>
              <a:pPr>
                <a:defRPr/>
              </a:pPr>
              <a:t>13.10.2014</a:t>
            </a:fld>
            <a:endParaRPr lang="ru-RU"/>
          </a:p>
        </p:txBody>
      </p:sp>
      <p:sp>
        <p:nvSpPr>
          <p:cNvPr id="8" name="Нижний колонтитул 19"/>
          <p:cNvSpPr>
            <a:spLocks noGrp="1"/>
          </p:cNvSpPr>
          <p:nvPr>
            <p:ph type="ftr" sz="quarter" idx="15"/>
          </p:nvPr>
        </p:nvSpPr>
        <p:spPr/>
        <p:txBody>
          <a:bodyPr/>
          <a:lstStyle>
            <a:lvl1pPr>
              <a:defRPr/>
            </a:lvl1pPr>
            <a:extLst/>
          </a:lstStyle>
          <a:p>
            <a:pPr>
              <a:defRPr/>
            </a:pPr>
            <a:endParaRPr lang="ru-RU"/>
          </a:p>
        </p:txBody>
      </p:sp>
      <p:sp>
        <p:nvSpPr>
          <p:cNvPr id="9" name="Номер слайда 9"/>
          <p:cNvSpPr>
            <a:spLocks noGrp="1"/>
          </p:cNvSpPr>
          <p:nvPr>
            <p:ph type="sldNum" sz="quarter" idx="16"/>
          </p:nvPr>
        </p:nvSpPr>
        <p:spPr/>
        <p:txBody>
          <a:bodyPr/>
          <a:lstStyle>
            <a:lvl1pPr>
              <a:defRPr/>
            </a:lvl1pPr>
            <a:extLst/>
          </a:lstStyle>
          <a:p>
            <a:pPr>
              <a:defRPr/>
            </a:pPr>
            <a:fld id="{639305A6-9509-4741-BFA4-B69C17F64C13}"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3"/>
          <p:cNvSpPr>
            <a:spLocks noGrp="1"/>
          </p:cNvSpPr>
          <p:nvPr>
            <p:ph type="dt" sz="half" idx="10"/>
          </p:nvPr>
        </p:nvSpPr>
        <p:spPr/>
        <p:txBody>
          <a:bodyPr/>
          <a:lstStyle>
            <a:lvl1pPr>
              <a:defRPr/>
            </a:lvl1pPr>
          </a:lstStyle>
          <a:p>
            <a:pPr>
              <a:defRPr/>
            </a:pPr>
            <a:fld id="{57483DF1-A5E1-4D7B-A840-E6EC120D2329}" type="datetimeFigureOut">
              <a:rPr lang="ru-RU"/>
              <a:pPr>
                <a:defRPr/>
              </a:pPr>
              <a:t>13.10.2014</a:t>
            </a:fld>
            <a:endParaRPr lang="ru-RU"/>
          </a:p>
        </p:txBody>
      </p:sp>
      <p:sp>
        <p:nvSpPr>
          <p:cNvPr id="5" name="Нижний колонтитул 9"/>
          <p:cNvSpPr>
            <a:spLocks noGrp="1"/>
          </p:cNvSpPr>
          <p:nvPr>
            <p:ph type="ftr" sz="quarter" idx="11"/>
          </p:nvPr>
        </p:nvSpPr>
        <p:spPr/>
        <p:txBody>
          <a:bodyPr/>
          <a:lstStyle>
            <a:lvl1pPr>
              <a:defRPr/>
            </a:lvl1pPr>
          </a:lstStyle>
          <a:p>
            <a:pPr>
              <a:defRPr/>
            </a:pPr>
            <a:endParaRPr lang="ru-RU"/>
          </a:p>
        </p:txBody>
      </p:sp>
      <p:sp>
        <p:nvSpPr>
          <p:cNvPr id="6" name="Номер слайда 21"/>
          <p:cNvSpPr>
            <a:spLocks noGrp="1"/>
          </p:cNvSpPr>
          <p:nvPr>
            <p:ph type="sldNum" sz="quarter" idx="12"/>
          </p:nvPr>
        </p:nvSpPr>
        <p:spPr/>
        <p:txBody>
          <a:bodyPr/>
          <a:lstStyle>
            <a:lvl1pPr>
              <a:defRPr/>
            </a:lvl1pPr>
          </a:lstStyle>
          <a:p>
            <a:pPr>
              <a:defRPr/>
            </a:pPr>
            <a:fld id="{C7DE89ED-D6F4-4D19-8D7D-D20ADE9010BC}"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3"/>
          <p:cNvSpPr>
            <a:spLocks noGrp="1"/>
          </p:cNvSpPr>
          <p:nvPr>
            <p:ph type="dt" sz="half" idx="10"/>
          </p:nvPr>
        </p:nvSpPr>
        <p:spPr/>
        <p:txBody>
          <a:bodyPr/>
          <a:lstStyle>
            <a:lvl1pPr>
              <a:defRPr/>
            </a:lvl1pPr>
          </a:lstStyle>
          <a:p>
            <a:pPr>
              <a:defRPr/>
            </a:pPr>
            <a:fld id="{14125C8B-648F-4ECD-A846-9C0B10AAA772}" type="datetimeFigureOut">
              <a:rPr lang="ru-RU"/>
              <a:pPr>
                <a:defRPr/>
              </a:pPr>
              <a:t>13.10.2014</a:t>
            </a:fld>
            <a:endParaRPr lang="ru-RU"/>
          </a:p>
        </p:txBody>
      </p:sp>
      <p:sp>
        <p:nvSpPr>
          <p:cNvPr id="5" name="Нижний колонтитул 9"/>
          <p:cNvSpPr>
            <a:spLocks noGrp="1"/>
          </p:cNvSpPr>
          <p:nvPr>
            <p:ph type="ftr" sz="quarter" idx="11"/>
          </p:nvPr>
        </p:nvSpPr>
        <p:spPr/>
        <p:txBody>
          <a:bodyPr/>
          <a:lstStyle>
            <a:lvl1pPr>
              <a:defRPr/>
            </a:lvl1pPr>
          </a:lstStyle>
          <a:p>
            <a:pPr>
              <a:defRPr/>
            </a:pPr>
            <a:endParaRPr lang="ru-RU"/>
          </a:p>
        </p:txBody>
      </p:sp>
      <p:sp>
        <p:nvSpPr>
          <p:cNvPr id="6" name="Номер слайда 21"/>
          <p:cNvSpPr>
            <a:spLocks noGrp="1"/>
          </p:cNvSpPr>
          <p:nvPr>
            <p:ph type="sldNum" sz="quarter" idx="12"/>
          </p:nvPr>
        </p:nvSpPr>
        <p:spPr/>
        <p:txBody>
          <a:bodyPr/>
          <a:lstStyle>
            <a:lvl1pPr>
              <a:defRPr/>
            </a:lvl1pPr>
          </a:lstStyle>
          <a:p>
            <a:pPr>
              <a:defRPr/>
            </a:pPr>
            <a:fld id="{D1F2C383-3112-4ACD-AB13-7610CA9B6C20}"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Содержимое 2"/>
          <p:cNvSpPr>
            <a:spLocks noGrp="1"/>
          </p:cNvSpPr>
          <p:nvPr>
            <p:ph idx="1"/>
          </p:nvPr>
        </p:nvSpPr>
        <p:spPr/>
        <p:txBody>
          <a:bodyPr/>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3"/>
          <p:cNvSpPr>
            <a:spLocks noGrp="1"/>
          </p:cNvSpPr>
          <p:nvPr>
            <p:ph type="dt" sz="half" idx="10"/>
          </p:nvPr>
        </p:nvSpPr>
        <p:spPr/>
        <p:txBody>
          <a:bodyPr/>
          <a:lstStyle>
            <a:lvl1pPr>
              <a:defRPr/>
            </a:lvl1pPr>
          </a:lstStyle>
          <a:p>
            <a:pPr>
              <a:defRPr/>
            </a:pPr>
            <a:fld id="{8A5D5CA4-88C3-4F97-A7E1-FC30E74C3C90}" type="datetimeFigureOut">
              <a:rPr lang="ru-RU"/>
              <a:pPr>
                <a:defRPr/>
              </a:pPr>
              <a:t>13.10.2014</a:t>
            </a:fld>
            <a:endParaRPr lang="ru-RU"/>
          </a:p>
        </p:txBody>
      </p:sp>
      <p:sp>
        <p:nvSpPr>
          <p:cNvPr id="5" name="Нижний колонтитул 9"/>
          <p:cNvSpPr>
            <a:spLocks noGrp="1"/>
          </p:cNvSpPr>
          <p:nvPr>
            <p:ph type="ftr" sz="quarter" idx="11"/>
          </p:nvPr>
        </p:nvSpPr>
        <p:spPr/>
        <p:txBody>
          <a:bodyPr/>
          <a:lstStyle>
            <a:lvl1pPr>
              <a:defRPr/>
            </a:lvl1pPr>
          </a:lstStyle>
          <a:p>
            <a:pPr>
              <a:defRPr/>
            </a:pPr>
            <a:endParaRPr lang="ru-RU"/>
          </a:p>
        </p:txBody>
      </p:sp>
      <p:sp>
        <p:nvSpPr>
          <p:cNvPr id="6" name="Номер слайда 21"/>
          <p:cNvSpPr>
            <a:spLocks noGrp="1"/>
          </p:cNvSpPr>
          <p:nvPr>
            <p:ph type="sldNum" sz="quarter" idx="12"/>
          </p:nvPr>
        </p:nvSpPr>
        <p:spPr/>
        <p:txBody>
          <a:bodyPr/>
          <a:lstStyle>
            <a:lvl1pPr>
              <a:defRPr/>
            </a:lvl1pPr>
          </a:lstStyle>
          <a:p>
            <a:pPr>
              <a:defRPr/>
            </a:pPr>
            <a:fld id="{30D74236-CE0D-40E8-AE9F-0F54C35033C3}"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Прямоугольник 6"/>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Прямоугольник 9"/>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7" name="Овал 8"/>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ru-RU" smtClean="0"/>
              <a:t>Образец заголовка</a:t>
            </a:r>
            <a:endParaRPr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ru-RU" smtClean="0"/>
              <a:t>Образец текста</a:t>
            </a:r>
          </a:p>
        </p:txBody>
      </p:sp>
      <p:sp>
        <p:nvSpPr>
          <p:cNvPr id="8" name="Дата 3"/>
          <p:cNvSpPr>
            <a:spLocks noGrp="1"/>
          </p:cNvSpPr>
          <p:nvPr>
            <p:ph type="dt" sz="half" idx="10"/>
          </p:nvPr>
        </p:nvSpPr>
        <p:spPr/>
        <p:txBody>
          <a:bodyPr/>
          <a:lstStyle>
            <a:lvl1pPr>
              <a:defRPr/>
            </a:lvl1pPr>
            <a:extLst/>
          </a:lstStyle>
          <a:p>
            <a:pPr>
              <a:defRPr/>
            </a:pPr>
            <a:fld id="{00CF2AA8-F903-4327-B3C5-FCA39B612553}" type="datetimeFigureOut">
              <a:rPr lang="ru-RU"/>
              <a:pPr>
                <a:defRPr/>
              </a:pPr>
              <a:t>13.10.2014</a:t>
            </a:fld>
            <a:endParaRPr lang="ru-RU"/>
          </a:p>
        </p:txBody>
      </p:sp>
      <p:sp>
        <p:nvSpPr>
          <p:cNvPr id="9" name="Нижний колонтитул 4"/>
          <p:cNvSpPr>
            <a:spLocks noGrp="1"/>
          </p:cNvSpPr>
          <p:nvPr>
            <p:ph type="ftr" sz="quarter" idx="11"/>
          </p:nvPr>
        </p:nvSpPr>
        <p:spPr/>
        <p:txBody>
          <a:bodyPr/>
          <a:lstStyle>
            <a:lvl1pPr>
              <a:defRPr/>
            </a:lvl1pPr>
            <a:extLst/>
          </a:lstStyle>
          <a:p>
            <a:pPr>
              <a:defRPr/>
            </a:pPr>
            <a:endParaRPr lang="ru-RU"/>
          </a:p>
        </p:txBody>
      </p:sp>
      <p:sp>
        <p:nvSpPr>
          <p:cNvPr id="10" name="Номер слайда 5"/>
          <p:cNvSpPr>
            <a:spLocks noGrp="1"/>
          </p:cNvSpPr>
          <p:nvPr>
            <p:ph type="sldNum" sz="quarter" idx="12"/>
          </p:nvPr>
        </p:nvSpPr>
        <p:spPr/>
        <p:txBody>
          <a:bodyPr/>
          <a:lstStyle>
            <a:lvl1pPr>
              <a:defRPr/>
            </a:lvl1pPr>
            <a:extLst/>
          </a:lstStyle>
          <a:p>
            <a:pPr>
              <a:defRPr/>
            </a:pPr>
            <a:fld id="{74FCA500-8270-4C38-9D12-D9C8D83594C5}"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lang="ru-RU" smtClean="0"/>
              <a:t>Образец заголовка</a:t>
            </a:r>
            <a:endParaRPr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23"/>
          <p:cNvSpPr>
            <a:spLocks noGrp="1"/>
          </p:cNvSpPr>
          <p:nvPr>
            <p:ph type="dt" sz="half" idx="10"/>
          </p:nvPr>
        </p:nvSpPr>
        <p:spPr/>
        <p:txBody>
          <a:bodyPr/>
          <a:lstStyle>
            <a:lvl1pPr>
              <a:defRPr/>
            </a:lvl1pPr>
          </a:lstStyle>
          <a:p>
            <a:pPr>
              <a:defRPr/>
            </a:pPr>
            <a:fld id="{8B5DE76D-7878-45D7-A114-B394A6CCEDC4}" type="datetimeFigureOut">
              <a:rPr lang="ru-RU"/>
              <a:pPr>
                <a:defRPr/>
              </a:pPr>
              <a:t>13.10.2014</a:t>
            </a:fld>
            <a:endParaRPr lang="ru-RU"/>
          </a:p>
        </p:txBody>
      </p:sp>
      <p:sp>
        <p:nvSpPr>
          <p:cNvPr id="6" name="Нижний колонтитул 9"/>
          <p:cNvSpPr>
            <a:spLocks noGrp="1"/>
          </p:cNvSpPr>
          <p:nvPr>
            <p:ph type="ftr" sz="quarter" idx="11"/>
          </p:nvPr>
        </p:nvSpPr>
        <p:spPr/>
        <p:txBody>
          <a:bodyPr/>
          <a:lstStyle>
            <a:lvl1pPr>
              <a:defRPr/>
            </a:lvl1pPr>
          </a:lstStyle>
          <a:p>
            <a:pPr>
              <a:defRPr/>
            </a:pPr>
            <a:endParaRPr lang="ru-RU"/>
          </a:p>
        </p:txBody>
      </p:sp>
      <p:sp>
        <p:nvSpPr>
          <p:cNvPr id="7" name="Номер слайда 21"/>
          <p:cNvSpPr>
            <a:spLocks noGrp="1"/>
          </p:cNvSpPr>
          <p:nvPr>
            <p:ph type="sldNum" sz="quarter" idx="12"/>
          </p:nvPr>
        </p:nvSpPr>
        <p:spPr/>
        <p:txBody>
          <a:bodyPr/>
          <a:lstStyle>
            <a:lvl1pPr>
              <a:defRPr/>
            </a:lvl1pPr>
          </a:lstStyle>
          <a:p>
            <a:pPr>
              <a:defRPr/>
            </a:pPr>
            <a:fld id="{FD581244-6555-4BD4-B7A0-A5AAB10069F2}"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lstStyle>
            <a:lvl1pPr algn="ctr">
              <a:defRPr sz="4500" b="1" cap="none" baseline="0"/>
            </a:lvl1pPr>
            <a:extLst/>
          </a:lstStyle>
          <a:p>
            <a:r>
              <a:rPr lang="ru-RU" smtClean="0"/>
              <a:t>Образец заголовка</a:t>
            </a:r>
            <a:endParaRPr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23"/>
          <p:cNvSpPr>
            <a:spLocks noGrp="1"/>
          </p:cNvSpPr>
          <p:nvPr>
            <p:ph type="dt" sz="half" idx="10"/>
          </p:nvPr>
        </p:nvSpPr>
        <p:spPr/>
        <p:txBody>
          <a:bodyPr/>
          <a:lstStyle>
            <a:lvl1pPr>
              <a:defRPr/>
            </a:lvl1pPr>
          </a:lstStyle>
          <a:p>
            <a:pPr>
              <a:defRPr/>
            </a:pPr>
            <a:fld id="{75E3FEBD-056D-4559-AA40-7BEB9A57662D}" type="datetimeFigureOut">
              <a:rPr lang="ru-RU"/>
              <a:pPr>
                <a:defRPr/>
              </a:pPr>
              <a:t>13.10.2014</a:t>
            </a:fld>
            <a:endParaRPr lang="ru-RU"/>
          </a:p>
        </p:txBody>
      </p:sp>
      <p:sp>
        <p:nvSpPr>
          <p:cNvPr id="8" name="Нижний колонтитул 9"/>
          <p:cNvSpPr>
            <a:spLocks noGrp="1"/>
          </p:cNvSpPr>
          <p:nvPr>
            <p:ph type="ftr" sz="quarter" idx="11"/>
          </p:nvPr>
        </p:nvSpPr>
        <p:spPr/>
        <p:txBody>
          <a:bodyPr/>
          <a:lstStyle>
            <a:lvl1pPr>
              <a:defRPr/>
            </a:lvl1pPr>
          </a:lstStyle>
          <a:p>
            <a:pPr>
              <a:defRPr/>
            </a:pPr>
            <a:endParaRPr lang="ru-RU"/>
          </a:p>
        </p:txBody>
      </p:sp>
      <p:sp>
        <p:nvSpPr>
          <p:cNvPr id="9" name="Номер слайда 21"/>
          <p:cNvSpPr>
            <a:spLocks noGrp="1"/>
          </p:cNvSpPr>
          <p:nvPr>
            <p:ph type="sldNum" sz="quarter" idx="12"/>
          </p:nvPr>
        </p:nvSpPr>
        <p:spPr/>
        <p:txBody>
          <a:bodyPr/>
          <a:lstStyle>
            <a:lvl1pPr>
              <a:defRPr/>
            </a:lvl1pPr>
          </a:lstStyle>
          <a:p>
            <a:pPr>
              <a:defRPr/>
            </a:pPr>
            <a:fld id="{07C97103-CF7D-4757-9B76-0C1F353B2F36}"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lang="ru-RU" smtClean="0"/>
              <a:t>Образец заголовка</a:t>
            </a:r>
            <a:endParaRPr lang="en-US"/>
          </a:p>
        </p:txBody>
      </p:sp>
      <p:sp>
        <p:nvSpPr>
          <p:cNvPr id="3" name="Дата 23"/>
          <p:cNvSpPr>
            <a:spLocks noGrp="1"/>
          </p:cNvSpPr>
          <p:nvPr>
            <p:ph type="dt" sz="half" idx="10"/>
          </p:nvPr>
        </p:nvSpPr>
        <p:spPr/>
        <p:txBody>
          <a:bodyPr/>
          <a:lstStyle>
            <a:lvl1pPr>
              <a:defRPr/>
            </a:lvl1pPr>
          </a:lstStyle>
          <a:p>
            <a:pPr>
              <a:defRPr/>
            </a:pPr>
            <a:fld id="{CB1EEFF4-8CB0-432A-BEE7-C82CB1CEB5A6}" type="datetimeFigureOut">
              <a:rPr lang="ru-RU"/>
              <a:pPr>
                <a:defRPr/>
              </a:pPr>
              <a:t>13.10.2014</a:t>
            </a:fld>
            <a:endParaRPr lang="ru-RU"/>
          </a:p>
        </p:txBody>
      </p:sp>
      <p:sp>
        <p:nvSpPr>
          <p:cNvPr id="4" name="Нижний колонтитул 9"/>
          <p:cNvSpPr>
            <a:spLocks noGrp="1"/>
          </p:cNvSpPr>
          <p:nvPr>
            <p:ph type="ftr" sz="quarter" idx="11"/>
          </p:nvPr>
        </p:nvSpPr>
        <p:spPr/>
        <p:txBody>
          <a:bodyPr/>
          <a:lstStyle>
            <a:lvl1pPr>
              <a:defRPr/>
            </a:lvl1pPr>
          </a:lstStyle>
          <a:p>
            <a:pPr>
              <a:defRPr/>
            </a:pPr>
            <a:endParaRPr lang="ru-RU"/>
          </a:p>
        </p:txBody>
      </p:sp>
      <p:sp>
        <p:nvSpPr>
          <p:cNvPr id="5" name="Номер слайда 21"/>
          <p:cNvSpPr>
            <a:spLocks noGrp="1"/>
          </p:cNvSpPr>
          <p:nvPr>
            <p:ph type="sldNum" sz="quarter" idx="12"/>
          </p:nvPr>
        </p:nvSpPr>
        <p:spPr/>
        <p:txBody>
          <a:bodyPr/>
          <a:lstStyle>
            <a:lvl1pPr>
              <a:defRPr/>
            </a:lvl1pPr>
          </a:lstStyle>
          <a:p>
            <a:pPr>
              <a:defRPr/>
            </a:pPr>
            <a:fld id="{89759059-587F-41CB-A757-9A51ACB6158B}"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Прямоугольник 4"/>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Прямоугольник 5"/>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4" name="Дата 1"/>
          <p:cNvSpPr>
            <a:spLocks noGrp="1"/>
          </p:cNvSpPr>
          <p:nvPr>
            <p:ph type="dt" sz="half" idx="10"/>
          </p:nvPr>
        </p:nvSpPr>
        <p:spPr/>
        <p:txBody>
          <a:bodyPr/>
          <a:lstStyle>
            <a:lvl1pPr>
              <a:defRPr/>
            </a:lvl1pPr>
            <a:extLst/>
          </a:lstStyle>
          <a:p>
            <a:pPr>
              <a:defRPr/>
            </a:pPr>
            <a:fld id="{71914C23-68DF-4720-ADCF-A1C04FE9B0C1}" type="datetimeFigureOut">
              <a:rPr lang="ru-RU"/>
              <a:pPr>
                <a:defRPr/>
              </a:pPr>
              <a:t>13.10.2014</a:t>
            </a:fld>
            <a:endParaRPr lang="ru-RU"/>
          </a:p>
        </p:txBody>
      </p:sp>
      <p:sp>
        <p:nvSpPr>
          <p:cNvPr id="5" name="Нижний колонтитул 2"/>
          <p:cNvSpPr>
            <a:spLocks noGrp="1"/>
          </p:cNvSpPr>
          <p:nvPr>
            <p:ph type="ftr" sz="quarter" idx="11"/>
          </p:nvPr>
        </p:nvSpPr>
        <p:spPr/>
        <p:txBody>
          <a:bodyPr/>
          <a:lstStyle>
            <a:lvl1pPr>
              <a:defRPr/>
            </a:lvl1pPr>
            <a:extLst/>
          </a:lstStyle>
          <a:p>
            <a:pPr>
              <a:defRPr/>
            </a:pPr>
            <a:endParaRPr lang="ru-RU"/>
          </a:p>
        </p:txBody>
      </p:sp>
      <p:sp>
        <p:nvSpPr>
          <p:cNvPr id="6" name="Номер слайда 3"/>
          <p:cNvSpPr>
            <a:spLocks noGrp="1"/>
          </p:cNvSpPr>
          <p:nvPr>
            <p:ph type="sldNum" sz="quarter" idx="12"/>
          </p:nvPr>
        </p:nvSpPr>
        <p:spPr/>
        <p:txBody>
          <a:bodyPr/>
          <a:lstStyle>
            <a:lvl1pPr>
              <a:defRPr/>
            </a:lvl1pPr>
            <a:extLst/>
          </a:lstStyle>
          <a:p>
            <a:pPr>
              <a:defRPr/>
            </a:pPr>
            <a:fld id="{5C268B74-3A97-42C7-9863-368D489138E1}"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ru-RU" smtClean="0"/>
              <a:t>Образец заголовка</a:t>
            </a:r>
            <a:endParaRPr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23"/>
          <p:cNvSpPr>
            <a:spLocks noGrp="1"/>
          </p:cNvSpPr>
          <p:nvPr>
            <p:ph type="dt" sz="half" idx="10"/>
          </p:nvPr>
        </p:nvSpPr>
        <p:spPr/>
        <p:txBody>
          <a:bodyPr/>
          <a:lstStyle>
            <a:lvl1pPr>
              <a:defRPr/>
            </a:lvl1pPr>
          </a:lstStyle>
          <a:p>
            <a:pPr>
              <a:defRPr/>
            </a:pPr>
            <a:fld id="{08C1A319-2395-42C3-A70E-EBD76B95FD86}" type="datetimeFigureOut">
              <a:rPr lang="ru-RU"/>
              <a:pPr>
                <a:defRPr/>
              </a:pPr>
              <a:t>13.10.2014</a:t>
            </a:fld>
            <a:endParaRPr lang="ru-RU"/>
          </a:p>
        </p:txBody>
      </p:sp>
      <p:sp>
        <p:nvSpPr>
          <p:cNvPr id="6" name="Нижний колонтитул 9"/>
          <p:cNvSpPr>
            <a:spLocks noGrp="1"/>
          </p:cNvSpPr>
          <p:nvPr>
            <p:ph type="ftr" sz="quarter" idx="11"/>
          </p:nvPr>
        </p:nvSpPr>
        <p:spPr/>
        <p:txBody>
          <a:bodyPr/>
          <a:lstStyle>
            <a:lvl1pPr>
              <a:defRPr/>
            </a:lvl1pPr>
          </a:lstStyle>
          <a:p>
            <a:pPr>
              <a:defRPr/>
            </a:pPr>
            <a:endParaRPr lang="ru-RU"/>
          </a:p>
        </p:txBody>
      </p:sp>
      <p:sp>
        <p:nvSpPr>
          <p:cNvPr id="7" name="Номер слайда 21"/>
          <p:cNvSpPr>
            <a:spLocks noGrp="1"/>
          </p:cNvSpPr>
          <p:nvPr>
            <p:ph type="sldNum" sz="quarter" idx="12"/>
          </p:nvPr>
        </p:nvSpPr>
        <p:spPr/>
        <p:txBody>
          <a:bodyPr/>
          <a:lstStyle>
            <a:lvl1pPr>
              <a:defRPr/>
            </a:lvl1pPr>
          </a:lstStyle>
          <a:p>
            <a:pPr>
              <a:defRPr/>
            </a:pPr>
            <a:fld id="{B563B0A5-CF92-4536-9BD5-205FB728D37D}"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5"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fontAlgn="auto">
              <a:lnSpc>
                <a:spcPts val="3000"/>
              </a:lnSpc>
              <a:spcBef>
                <a:spcPts val="600"/>
              </a:spcBef>
              <a:spcAft>
                <a:spcPts val="0"/>
              </a:spcAft>
              <a:buClr>
                <a:schemeClr val="accent1"/>
              </a:buClr>
              <a:buSzPct val="80000"/>
              <a:buFont typeface="Wingdings 2"/>
              <a:buNone/>
              <a:defRPr/>
            </a:pPr>
            <a:endParaRPr lang="en-US" sz="3200">
              <a:latin typeface="+mn-lt"/>
            </a:endParaRPr>
          </a:p>
        </p:txBody>
      </p:sp>
      <p:sp>
        <p:nvSpPr>
          <p:cNvPr id="6" name="Блок-схема: процесс 8"/>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Блок-схема: процесс 9"/>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ru-RU" smtClean="0"/>
              <a:t>Образец заголовка</a:t>
            </a:r>
            <a:endParaRPr lang="en-US"/>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ru-RU" noProof="0" smtClean="0"/>
              <a:t>Вставка рисунка</a:t>
            </a:r>
            <a:endParaRPr lang="en-US" noProof="0"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ru-RU" smtClean="0"/>
              <a:t>Образец текста</a:t>
            </a:r>
          </a:p>
        </p:txBody>
      </p:sp>
      <p:sp>
        <p:nvSpPr>
          <p:cNvPr id="8" name="Дата 4"/>
          <p:cNvSpPr>
            <a:spLocks noGrp="1"/>
          </p:cNvSpPr>
          <p:nvPr>
            <p:ph type="dt" sz="half" idx="10"/>
          </p:nvPr>
        </p:nvSpPr>
        <p:spPr/>
        <p:txBody>
          <a:bodyPr/>
          <a:lstStyle>
            <a:lvl1pPr>
              <a:defRPr/>
            </a:lvl1pPr>
            <a:extLst/>
          </a:lstStyle>
          <a:p>
            <a:pPr>
              <a:defRPr/>
            </a:pPr>
            <a:fld id="{AFBF5428-E80D-486E-93F2-FF2A53440139}" type="datetimeFigureOut">
              <a:rPr lang="ru-RU"/>
              <a:pPr>
                <a:defRPr/>
              </a:pPr>
              <a:t>13.10.2014</a:t>
            </a:fld>
            <a:endParaRPr lang="ru-RU"/>
          </a:p>
        </p:txBody>
      </p:sp>
      <p:sp>
        <p:nvSpPr>
          <p:cNvPr id="9" name="Нижний колонтитул 5"/>
          <p:cNvSpPr>
            <a:spLocks noGrp="1"/>
          </p:cNvSpPr>
          <p:nvPr>
            <p:ph type="ftr" sz="quarter" idx="11"/>
          </p:nvPr>
        </p:nvSpPr>
        <p:spPr/>
        <p:txBody>
          <a:bodyPr/>
          <a:lstStyle>
            <a:lvl1pPr>
              <a:defRPr/>
            </a:lvl1pPr>
            <a:extLst/>
          </a:lstStyle>
          <a:p>
            <a:pPr>
              <a:defRPr/>
            </a:pPr>
            <a:endParaRPr lang="ru-RU"/>
          </a:p>
        </p:txBody>
      </p:sp>
      <p:sp>
        <p:nvSpPr>
          <p:cNvPr id="10" name="Номер слайда 6"/>
          <p:cNvSpPr>
            <a:spLocks noGrp="1"/>
          </p:cNvSpPr>
          <p:nvPr>
            <p:ph type="sldNum" sz="quarter" idx="12"/>
          </p:nvPr>
        </p:nvSpPr>
        <p:spPr/>
        <p:txBody>
          <a:bodyPr/>
          <a:lstStyle>
            <a:lvl1pPr>
              <a:defRPr/>
            </a:lvl1pPr>
            <a:extLst/>
          </a:lstStyle>
          <a:p>
            <a:pPr>
              <a:defRPr/>
            </a:pPr>
            <a:fld id="{8FF197B4-7C28-453A-AFC1-010E14CCECD9}"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Пирог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Овал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2" name="Прямоугольник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Заголовок 4"/>
          <p:cNvSpPr>
            <a:spLocks noGrp="1"/>
          </p:cNvSpPr>
          <p:nvPr>
            <p:ph type="title"/>
          </p:nvPr>
        </p:nvSpPr>
        <p:spPr>
          <a:xfrm>
            <a:off x="1435100" y="274638"/>
            <a:ext cx="7499350" cy="1143000"/>
          </a:xfrm>
          <a:prstGeom prst="rect">
            <a:avLst/>
          </a:prstGeom>
        </p:spPr>
        <p:txBody>
          <a:bodyPr anchor="ctr">
            <a:normAutofit/>
          </a:bodyPr>
          <a:lstStyle>
            <a:extLst/>
          </a:lstStyle>
          <a:p>
            <a:r>
              <a:rPr lang="ru-RU" smtClean="0"/>
              <a:t>Образец заголовка</a:t>
            </a:r>
            <a:endParaRPr lang="en-US"/>
          </a:p>
        </p:txBody>
      </p:sp>
      <p:sp>
        <p:nvSpPr>
          <p:cNvPr id="1033" name="Текст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smtClean="0">
                <a:solidFill>
                  <a:schemeClr val="bg2">
                    <a:shade val="50000"/>
                    <a:satMod val="200000"/>
                  </a:schemeClr>
                </a:solidFill>
                <a:latin typeface="+mn-lt"/>
              </a:defRPr>
            </a:lvl1pPr>
            <a:extLst/>
          </a:lstStyle>
          <a:p>
            <a:pPr>
              <a:defRPr/>
            </a:pPr>
            <a:fld id="{2DDC03CE-DB3C-4977-BE98-41037FE9AB9B}" type="datetimeFigureOut">
              <a:rPr lang="ru-RU"/>
              <a:pPr>
                <a:defRPr/>
              </a:pPr>
              <a:t>13.10.2014</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atMod val="200000"/>
                  </a:schemeClr>
                </a:solidFill>
                <a:effectLst/>
                <a:latin typeface="+mn-lt"/>
              </a:defRPr>
            </a:lvl1pPr>
            <a:extLst/>
          </a:lstStyle>
          <a:p>
            <a:pPr>
              <a:defRPr/>
            </a:pPr>
            <a:endParaRPr lang="ru-RU"/>
          </a:p>
        </p:txBody>
      </p:sp>
      <p:sp>
        <p:nvSpPr>
          <p:cNvPr id="22" name="Номер слайда 21"/>
          <p:cNvSpPr>
            <a:spLocks noGrp="1"/>
          </p:cNvSpPr>
          <p:nvPr>
            <p:ph type="sldNum" sz="quarter" idx="4"/>
          </p:nvPr>
        </p:nvSpPr>
        <p:spPr>
          <a:xfrm>
            <a:off x="8613775" y="6305550"/>
            <a:ext cx="457200" cy="476250"/>
          </a:xfrm>
          <a:prstGeom prst="rect">
            <a:avLst/>
          </a:prstGeom>
        </p:spPr>
        <p:txBody>
          <a:bodyPr anchor="b"/>
          <a:lstStyle>
            <a:lvl1pPr algn="ctr" eaLnBrk="1" fontAlgn="auto" latinLnBrk="0" hangingPunct="1">
              <a:spcBef>
                <a:spcPts val="0"/>
              </a:spcBef>
              <a:spcAft>
                <a:spcPts val="0"/>
              </a:spcAft>
              <a:defRPr kumimoji="0" sz="1200" smtClean="0">
                <a:solidFill>
                  <a:schemeClr val="bg2">
                    <a:shade val="50000"/>
                    <a:satMod val="200000"/>
                  </a:schemeClr>
                </a:solidFill>
                <a:effectLst/>
                <a:latin typeface="+mn-lt"/>
              </a:defRPr>
            </a:lvl1pPr>
            <a:extLst/>
          </a:lstStyle>
          <a:p>
            <a:pPr>
              <a:defRPr/>
            </a:pPr>
            <a:fld id="{9CEEBCE1-6D3C-4CFB-BFF3-B5B140B151E8}" type="slidenum">
              <a:rPr lang="ru-RU"/>
              <a:pPr>
                <a:defRPr/>
              </a:pPr>
              <a:t>‹#›</a:t>
            </a:fld>
            <a:endParaRPr lang="ru-RU"/>
          </a:p>
        </p:txBody>
      </p:sp>
      <p:sp>
        <p:nvSpPr>
          <p:cNvPr id="15" name="Прямоугольник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744" r:id="rId1"/>
    <p:sldLayoutId id="2147483743" r:id="rId2"/>
    <p:sldLayoutId id="2147483745" r:id="rId3"/>
    <p:sldLayoutId id="2147483742" r:id="rId4"/>
    <p:sldLayoutId id="2147483741" r:id="rId5"/>
    <p:sldLayoutId id="2147483740" r:id="rId6"/>
    <p:sldLayoutId id="2147483746" r:id="rId7"/>
    <p:sldLayoutId id="2147483739" r:id="rId8"/>
    <p:sldLayoutId id="2147483747" r:id="rId9"/>
    <p:sldLayoutId id="2147483738" r:id="rId10"/>
    <p:sldLayoutId id="2147483737" r:id="rId11"/>
  </p:sldLayoutIdLst>
  <p:txStyles>
    <p:titleStyle>
      <a:lvl1pPr algn="l" rtl="0" fontAlgn="base">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572314"/>
          </a:solidFill>
          <a:latin typeface="Calibri" pitchFamily="34" charset="0"/>
        </a:defRPr>
      </a:lvl2pPr>
      <a:lvl3pPr algn="l" rtl="0" fontAlgn="base">
        <a:spcBef>
          <a:spcPct val="0"/>
        </a:spcBef>
        <a:spcAft>
          <a:spcPct val="0"/>
        </a:spcAft>
        <a:defRPr sz="4300">
          <a:solidFill>
            <a:srgbClr val="572314"/>
          </a:solidFill>
          <a:latin typeface="Calibri" pitchFamily="34" charset="0"/>
        </a:defRPr>
      </a:lvl3pPr>
      <a:lvl4pPr algn="l" rtl="0" fontAlgn="base">
        <a:spcBef>
          <a:spcPct val="0"/>
        </a:spcBef>
        <a:spcAft>
          <a:spcPct val="0"/>
        </a:spcAft>
        <a:defRPr sz="4300">
          <a:solidFill>
            <a:srgbClr val="572314"/>
          </a:solidFill>
          <a:latin typeface="Calibri" pitchFamily="34" charset="0"/>
        </a:defRPr>
      </a:lvl4pPr>
      <a:lvl5pPr algn="l" rtl="0" fontAlgn="base">
        <a:spcBef>
          <a:spcPct val="0"/>
        </a:spcBef>
        <a:spcAft>
          <a:spcPct val="0"/>
        </a:spcAft>
        <a:defRPr sz="4300">
          <a:solidFill>
            <a:srgbClr val="572314"/>
          </a:solidFill>
          <a:latin typeface="Calibri" pitchFamily="34" charset="0"/>
        </a:defRPr>
      </a:lvl5pPr>
      <a:lvl6pPr marL="457200" algn="l" rtl="0" fontAlgn="base">
        <a:spcBef>
          <a:spcPct val="0"/>
        </a:spcBef>
        <a:spcAft>
          <a:spcPct val="0"/>
        </a:spcAft>
        <a:defRPr sz="4300">
          <a:solidFill>
            <a:srgbClr val="572314"/>
          </a:solidFill>
          <a:latin typeface="Calibri" pitchFamily="34" charset="0"/>
        </a:defRPr>
      </a:lvl6pPr>
      <a:lvl7pPr marL="914400" algn="l" rtl="0" fontAlgn="base">
        <a:spcBef>
          <a:spcPct val="0"/>
        </a:spcBef>
        <a:spcAft>
          <a:spcPct val="0"/>
        </a:spcAft>
        <a:defRPr sz="4300">
          <a:solidFill>
            <a:srgbClr val="572314"/>
          </a:solidFill>
          <a:latin typeface="Calibri" pitchFamily="34" charset="0"/>
        </a:defRPr>
      </a:lvl7pPr>
      <a:lvl8pPr marL="1371600" algn="l" rtl="0" fontAlgn="base">
        <a:spcBef>
          <a:spcPct val="0"/>
        </a:spcBef>
        <a:spcAft>
          <a:spcPct val="0"/>
        </a:spcAft>
        <a:defRPr sz="4300">
          <a:solidFill>
            <a:srgbClr val="572314"/>
          </a:solidFill>
          <a:latin typeface="Calibri" pitchFamily="34" charset="0"/>
        </a:defRPr>
      </a:lvl8pPr>
      <a:lvl9pPr marL="1828800" algn="l" rtl="0" fontAlgn="base">
        <a:spcBef>
          <a:spcPct val="0"/>
        </a:spcBef>
        <a:spcAft>
          <a:spcPct val="0"/>
        </a:spcAft>
        <a:defRPr sz="4300">
          <a:solidFill>
            <a:srgbClr val="572314"/>
          </a:solidFill>
          <a:latin typeface="Calibri" pitchFamily="34" charset="0"/>
        </a:defRPr>
      </a:lvl9pPr>
      <a:extLst/>
    </p:titleStyle>
    <p:bodyStyle>
      <a:lvl1pPr marL="365125" indent="-282575" algn="l" rtl="0" fontAlgn="base">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fontAlgn="base">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fontAlgn="base">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fontAlgn="base">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fontAlgn="base">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100" y="274638"/>
            <a:ext cx="7499350" cy="1570037"/>
          </a:xfrm>
        </p:spPr>
        <p:txBody>
          <a:bodyPr>
            <a:normAutofit fontScale="90000"/>
          </a:bodyPr>
          <a:lstStyle/>
          <a:p>
            <a:pPr fontAlgn="auto">
              <a:spcAft>
                <a:spcPts val="0"/>
              </a:spcAft>
              <a:defRPr/>
            </a:pPr>
            <a:r>
              <a:rPr lang="ru-RU" sz="6000" b="1" dirty="0" smtClean="0">
                <a:solidFill>
                  <a:schemeClr val="accent2">
                    <a:lumMod val="50000"/>
                  </a:schemeClr>
                </a:solidFill>
                <a:latin typeface="Impact" pitchFamily="34" charset="0"/>
              </a:rPr>
              <a:t>ИТОГОВАЯ АТТЕСТАЦИЯ</a:t>
            </a:r>
            <a:br>
              <a:rPr lang="ru-RU" sz="6000" b="1" dirty="0" smtClean="0">
                <a:solidFill>
                  <a:schemeClr val="accent2">
                    <a:lumMod val="50000"/>
                  </a:schemeClr>
                </a:solidFill>
                <a:latin typeface="Impact" pitchFamily="34" charset="0"/>
              </a:rPr>
            </a:br>
            <a:r>
              <a:rPr lang="ru-RU" sz="6000" b="1" dirty="0" smtClean="0">
                <a:solidFill>
                  <a:schemeClr val="accent2">
                    <a:lumMod val="50000"/>
                  </a:schemeClr>
                </a:solidFill>
                <a:latin typeface="Impact" pitchFamily="34" charset="0"/>
              </a:rPr>
              <a:t>                      2014</a:t>
            </a:r>
            <a:endParaRPr lang="ru-RU" sz="6000" b="1" dirty="0">
              <a:solidFill>
                <a:schemeClr val="accent2">
                  <a:lumMod val="50000"/>
                </a:schemeClr>
              </a:solidFill>
              <a:latin typeface="Impact" pitchFamily="34" charset="0"/>
            </a:endParaRPr>
          </a:p>
        </p:txBody>
      </p:sp>
      <p:sp>
        <p:nvSpPr>
          <p:cNvPr id="3" name="Содержимое 2"/>
          <p:cNvSpPr>
            <a:spLocks noGrp="1"/>
          </p:cNvSpPr>
          <p:nvPr>
            <p:ph idx="1"/>
          </p:nvPr>
        </p:nvSpPr>
        <p:spPr>
          <a:xfrm>
            <a:off x="1435100" y="2349500"/>
            <a:ext cx="7499350" cy="3898900"/>
          </a:xfrm>
        </p:spPr>
        <p:txBody>
          <a:bodyPr>
            <a:normAutofit fontScale="92500" lnSpcReduction="10000"/>
          </a:bodyPr>
          <a:lstStyle/>
          <a:p>
            <a:pPr marL="365760" indent="-283464" fontAlgn="auto">
              <a:spcAft>
                <a:spcPts val="0"/>
              </a:spcAft>
              <a:buFont typeface="Wingdings 2"/>
              <a:buChar char=""/>
              <a:defRPr/>
            </a:pPr>
            <a:r>
              <a:rPr lang="ru-RU" sz="6600" dirty="0" smtClean="0">
                <a:latin typeface="Impact" pitchFamily="34" charset="0"/>
              </a:rPr>
              <a:t>ИСТОРИЯ</a:t>
            </a:r>
          </a:p>
          <a:p>
            <a:pPr marL="365760" indent="-283464" fontAlgn="auto">
              <a:spcAft>
                <a:spcPts val="0"/>
              </a:spcAft>
              <a:buFont typeface="Wingdings 2"/>
              <a:buChar char=""/>
              <a:defRPr/>
            </a:pPr>
            <a:r>
              <a:rPr lang="ru-RU" sz="6600" dirty="0" smtClean="0">
                <a:latin typeface="Impact" pitchFamily="34" charset="0"/>
              </a:rPr>
              <a:t>ОБЩЕСТВОЗНАНИЕ</a:t>
            </a:r>
            <a:endParaRPr lang="en-US" sz="6600" dirty="0" smtClean="0">
              <a:latin typeface="Impact" pitchFamily="34" charset="0"/>
            </a:endParaRPr>
          </a:p>
          <a:p>
            <a:pPr marL="82296" indent="0" algn="ctr" fontAlgn="auto">
              <a:spcAft>
                <a:spcPts val="0"/>
              </a:spcAft>
              <a:buFont typeface="Wingdings 2"/>
              <a:buNone/>
              <a:defRPr/>
            </a:pPr>
            <a:r>
              <a:rPr lang="ru-RU" dirty="0" smtClean="0">
                <a:latin typeface="Impact" pitchFamily="34" charset="0"/>
              </a:rPr>
              <a:t>Учитель истории и обществознания </a:t>
            </a:r>
            <a:endParaRPr lang="en-US" dirty="0" smtClean="0">
              <a:latin typeface="Impact" pitchFamily="34" charset="0"/>
            </a:endParaRPr>
          </a:p>
          <a:p>
            <a:pPr marL="82296" indent="0" algn="ctr" fontAlgn="auto">
              <a:spcAft>
                <a:spcPts val="0"/>
              </a:spcAft>
              <a:buFont typeface="Wingdings 2"/>
              <a:buNone/>
              <a:defRPr/>
            </a:pPr>
            <a:r>
              <a:rPr lang="ru-RU" dirty="0" smtClean="0">
                <a:latin typeface="Impact" pitchFamily="34" charset="0"/>
              </a:rPr>
              <a:t>МАОУ «СОШ №165»</a:t>
            </a:r>
            <a:endParaRPr lang="en-US" dirty="0" smtClean="0">
              <a:latin typeface="Impact" pitchFamily="34" charset="0"/>
            </a:endParaRPr>
          </a:p>
          <a:p>
            <a:pPr marL="82296" indent="0" algn="ctr" fontAlgn="auto">
              <a:spcAft>
                <a:spcPts val="0"/>
              </a:spcAft>
              <a:buFont typeface="Wingdings 2"/>
              <a:buNone/>
              <a:defRPr/>
            </a:pPr>
            <a:r>
              <a:rPr lang="ru-RU" dirty="0" smtClean="0">
                <a:latin typeface="Impact" pitchFamily="34" charset="0"/>
              </a:rPr>
              <a:t> Ново-Савиновского района</a:t>
            </a:r>
          </a:p>
          <a:p>
            <a:pPr marL="82296" indent="0" algn="ctr" fontAlgn="auto">
              <a:spcAft>
                <a:spcPts val="0"/>
              </a:spcAft>
              <a:buFont typeface="Wingdings 2"/>
              <a:buNone/>
              <a:defRPr/>
            </a:pPr>
            <a:r>
              <a:rPr lang="ru-RU" dirty="0" smtClean="0">
                <a:latin typeface="Impact" pitchFamily="34" charset="0"/>
              </a:rPr>
              <a:t>Крутикова Светлана </a:t>
            </a:r>
            <a:r>
              <a:rPr lang="ru-RU" dirty="0" err="1" smtClean="0">
                <a:latin typeface="Impact" pitchFamily="34" charset="0"/>
              </a:rPr>
              <a:t>Игорьевна</a:t>
            </a:r>
            <a:endParaRPr lang="ru-RU" dirty="0">
              <a:latin typeface="Impact"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fontAlgn="auto">
              <a:spcAft>
                <a:spcPts val="0"/>
              </a:spcAft>
              <a:defRPr/>
            </a:pPr>
            <a:r>
              <a:rPr lang="ru-RU" dirty="0" smtClean="0">
                <a:solidFill>
                  <a:schemeClr val="tx2">
                    <a:lumMod val="50000"/>
                  </a:schemeClr>
                </a:solidFill>
              </a:rPr>
              <a:t>Результаты ЕГЭ 2014 по истории среди районов г. Казани (рейтинг</a:t>
            </a:r>
            <a:r>
              <a:rPr lang="ru-RU" dirty="0" smtClean="0">
                <a:solidFill>
                  <a:schemeClr val="tx2">
                    <a:satMod val="130000"/>
                  </a:schemeClr>
                </a:solidFill>
              </a:rPr>
              <a:t>)</a:t>
            </a:r>
            <a:endParaRPr lang="ru-RU" dirty="0">
              <a:solidFill>
                <a:schemeClr val="tx2">
                  <a:satMod val="130000"/>
                </a:schemeClr>
              </a:solidFill>
            </a:endParaRPr>
          </a:p>
        </p:txBody>
      </p:sp>
      <p:graphicFrame>
        <p:nvGraphicFramePr>
          <p:cNvPr id="4" name="Содержимое 3"/>
          <p:cNvGraphicFramePr>
            <a:graphicFrameLocks noGrp="1"/>
          </p:cNvGraphicFramePr>
          <p:nvPr>
            <p:ph idx="1"/>
          </p:nvPr>
        </p:nvGraphicFramePr>
        <p:xfrm>
          <a:off x="1435100" y="1447800"/>
          <a:ext cx="7499350" cy="5121275"/>
        </p:xfrm>
        <a:graphic>
          <a:graphicData uri="http://schemas.openxmlformats.org/drawingml/2006/table">
            <a:tbl>
              <a:tblPr firstRow="1" bandRow="1">
                <a:tableStyleId>{5C22544A-7EE6-4342-B048-85BDC9FD1C3A}</a:tableStyleId>
              </a:tblPr>
              <a:tblGrid>
                <a:gridCol w="1408708"/>
                <a:gridCol w="1091076"/>
                <a:gridCol w="1357196"/>
                <a:gridCol w="1142588"/>
                <a:gridCol w="1249892"/>
                <a:gridCol w="1249892"/>
              </a:tblGrid>
              <a:tr h="370840">
                <a:tc>
                  <a:txBody>
                    <a:bodyPr/>
                    <a:lstStyle/>
                    <a:p>
                      <a:r>
                        <a:rPr lang="ru-RU" dirty="0" smtClean="0"/>
                        <a:t>РАЙОН</a:t>
                      </a:r>
                      <a:endParaRPr lang="ru-RU" dirty="0"/>
                    </a:p>
                  </a:txBody>
                  <a:tcPr/>
                </a:tc>
                <a:tc>
                  <a:txBody>
                    <a:bodyPr/>
                    <a:lstStyle/>
                    <a:p>
                      <a:r>
                        <a:rPr lang="ru-RU" dirty="0" smtClean="0"/>
                        <a:t>Средний</a:t>
                      </a:r>
                      <a:r>
                        <a:rPr lang="ru-RU" baseline="0" dirty="0" smtClean="0"/>
                        <a:t> балл</a:t>
                      </a:r>
                    </a:p>
                    <a:p>
                      <a:endParaRPr lang="ru-RU" baseline="0" dirty="0" smtClean="0"/>
                    </a:p>
                    <a:p>
                      <a:r>
                        <a:rPr lang="ru-RU" sz="2000" baseline="0" dirty="0" smtClean="0">
                          <a:solidFill>
                            <a:srgbClr val="FF0000"/>
                          </a:solidFill>
                        </a:rPr>
                        <a:t>Казань-</a:t>
                      </a:r>
                    </a:p>
                    <a:p>
                      <a:r>
                        <a:rPr lang="ru-RU" sz="2000" baseline="0" dirty="0" smtClean="0">
                          <a:solidFill>
                            <a:srgbClr val="FF0000"/>
                          </a:solidFill>
                        </a:rPr>
                        <a:t>52,3</a:t>
                      </a:r>
                      <a:endParaRPr lang="ru-RU" sz="2000" dirty="0">
                        <a:solidFill>
                          <a:srgbClr val="FF0000"/>
                        </a:solidFill>
                      </a:endParaRPr>
                    </a:p>
                  </a:txBody>
                  <a:tcPr/>
                </a:tc>
                <a:tc>
                  <a:txBody>
                    <a:bodyPr/>
                    <a:lstStyle/>
                    <a:p>
                      <a:r>
                        <a:rPr lang="ru-RU" dirty="0" smtClean="0"/>
                        <a:t>%получивших кол-во баллов ниже мини</a:t>
                      </a:r>
                    </a:p>
                    <a:p>
                      <a:r>
                        <a:rPr lang="ru-RU" dirty="0" smtClean="0"/>
                        <a:t>мального порога</a:t>
                      </a:r>
                      <a:endParaRPr lang="ru-RU" dirty="0"/>
                    </a:p>
                  </a:txBody>
                  <a:tcPr/>
                </a:tc>
                <a:tc>
                  <a:txBody>
                    <a:bodyPr/>
                    <a:lstStyle/>
                    <a:p>
                      <a:r>
                        <a:rPr lang="ru-RU" dirty="0" smtClean="0"/>
                        <a:t>% получивших от 80 и более баллов </a:t>
                      </a:r>
                      <a:endParaRPr lang="ru-RU" dirty="0"/>
                    </a:p>
                  </a:txBody>
                  <a:tcPr/>
                </a:tc>
                <a:tc>
                  <a:txBody>
                    <a:bodyPr/>
                    <a:lstStyle/>
                    <a:p>
                      <a:r>
                        <a:rPr lang="ru-RU" dirty="0" smtClean="0"/>
                        <a:t>Кол-во стобалльников</a:t>
                      </a:r>
                      <a:endParaRPr lang="ru-RU" dirty="0"/>
                    </a:p>
                  </a:txBody>
                  <a:tcPr/>
                </a:tc>
                <a:tc>
                  <a:txBody>
                    <a:bodyPr/>
                    <a:lstStyle/>
                    <a:p>
                      <a:r>
                        <a:rPr lang="ru-RU" dirty="0" smtClean="0"/>
                        <a:t>Рейтинг</a:t>
                      </a:r>
                      <a:endParaRPr lang="ru-RU" dirty="0"/>
                    </a:p>
                  </a:txBody>
                  <a:tcPr/>
                </a:tc>
              </a:tr>
              <a:tr h="370840">
                <a:tc>
                  <a:txBody>
                    <a:bodyPr/>
                    <a:lstStyle/>
                    <a:p>
                      <a:r>
                        <a:rPr lang="ru-RU" b="1" dirty="0" smtClean="0"/>
                        <a:t>Московский</a:t>
                      </a:r>
                      <a:endParaRPr lang="ru-RU" b="1" dirty="0"/>
                    </a:p>
                  </a:txBody>
                  <a:tcPr/>
                </a:tc>
                <a:tc>
                  <a:txBody>
                    <a:bodyPr/>
                    <a:lstStyle/>
                    <a:p>
                      <a:r>
                        <a:rPr lang="ru-RU" sz="2400" b="1" dirty="0" smtClean="0"/>
                        <a:t>57,0</a:t>
                      </a:r>
                      <a:endParaRPr lang="ru-RU" sz="2400" b="1" dirty="0"/>
                    </a:p>
                  </a:txBody>
                  <a:tcPr/>
                </a:tc>
                <a:tc>
                  <a:txBody>
                    <a:bodyPr/>
                    <a:lstStyle/>
                    <a:p>
                      <a:r>
                        <a:rPr lang="ru-RU" sz="2400" b="1" dirty="0" smtClean="0"/>
                        <a:t>8,5</a:t>
                      </a:r>
                      <a:endParaRPr lang="ru-RU" sz="2400" b="1" dirty="0"/>
                    </a:p>
                  </a:txBody>
                  <a:tcPr/>
                </a:tc>
                <a:tc>
                  <a:txBody>
                    <a:bodyPr/>
                    <a:lstStyle/>
                    <a:p>
                      <a:r>
                        <a:rPr lang="ru-RU" sz="2400" b="1" dirty="0" smtClean="0"/>
                        <a:t>8,5</a:t>
                      </a:r>
                      <a:endParaRPr lang="ru-RU" sz="2400" b="1" dirty="0"/>
                    </a:p>
                  </a:txBody>
                  <a:tcPr/>
                </a:tc>
                <a:tc>
                  <a:txBody>
                    <a:bodyPr/>
                    <a:lstStyle/>
                    <a:p>
                      <a:r>
                        <a:rPr lang="ru-RU" sz="2400" b="1" dirty="0" smtClean="0"/>
                        <a:t>1</a:t>
                      </a:r>
                      <a:endParaRPr lang="ru-RU" sz="2400" b="1" dirty="0"/>
                    </a:p>
                  </a:txBody>
                  <a:tcPr/>
                </a:tc>
                <a:tc>
                  <a:txBody>
                    <a:bodyPr/>
                    <a:lstStyle/>
                    <a:p>
                      <a:r>
                        <a:rPr lang="ru-RU" sz="2400" b="1" dirty="0" smtClean="0"/>
                        <a:t>1</a:t>
                      </a:r>
                      <a:endParaRPr lang="ru-RU" sz="2400" b="1" dirty="0"/>
                    </a:p>
                  </a:txBody>
                  <a:tcPr/>
                </a:tc>
              </a:tr>
              <a:tr h="370840">
                <a:tc>
                  <a:txBody>
                    <a:bodyPr/>
                    <a:lstStyle/>
                    <a:p>
                      <a:r>
                        <a:rPr lang="ru-RU" b="1" dirty="0" smtClean="0"/>
                        <a:t>Ново-Савин</a:t>
                      </a:r>
                      <a:endParaRPr lang="ru-RU" b="1" dirty="0"/>
                    </a:p>
                  </a:txBody>
                  <a:tcPr/>
                </a:tc>
                <a:tc>
                  <a:txBody>
                    <a:bodyPr/>
                    <a:lstStyle/>
                    <a:p>
                      <a:r>
                        <a:rPr lang="ru-RU" sz="2400" b="1" dirty="0" smtClean="0"/>
                        <a:t>54,5</a:t>
                      </a:r>
                      <a:endParaRPr lang="ru-RU" sz="2400" b="1" dirty="0"/>
                    </a:p>
                  </a:txBody>
                  <a:tcPr/>
                </a:tc>
                <a:tc>
                  <a:txBody>
                    <a:bodyPr/>
                    <a:lstStyle/>
                    <a:p>
                      <a:r>
                        <a:rPr lang="ru-RU" sz="2400" b="1" dirty="0" smtClean="0"/>
                        <a:t>2,6</a:t>
                      </a:r>
                      <a:endParaRPr lang="ru-RU" sz="2400" b="1" dirty="0"/>
                    </a:p>
                  </a:txBody>
                  <a:tcPr/>
                </a:tc>
                <a:tc>
                  <a:txBody>
                    <a:bodyPr/>
                    <a:lstStyle/>
                    <a:p>
                      <a:r>
                        <a:rPr lang="ru-RU" sz="2400" b="1" dirty="0" smtClean="0"/>
                        <a:t>7,0</a:t>
                      </a:r>
                      <a:endParaRPr lang="ru-RU" sz="2400" b="1" dirty="0"/>
                    </a:p>
                  </a:txBody>
                  <a:tcPr/>
                </a:tc>
                <a:tc>
                  <a:txBody>
                    <a:bodyPr/>
                    <a:lstStyle/>
                    <a:p>
                      <a:r>
                        <a:rPr lang="ru-RU" sz="2400" b="1" dirty="0" smtClean="0"/>
                        <a:t>-</a:t>
                      </a:r>
                      <a:endParaRPr lang="ru-RU" sz="2400" b="1" dirty="0"/>
                    </a:p>
                  </a:txBody>
                  <a:tcPr/>
                </a:tc>
                <a:tc>
                  <a:txBody>
                    <a:bodyPr/>
                    <a:lstStyle/>
                    <a:p>
                      <a:r>
                        <a:rPr lang="ru-RU" sz="2400" b="1" dirty="0" smtClean="0"/>
                        <a:t>2</a:t>
                      </a:r>
                      <a:endParaRPr lang="ru-RU" sz="2400" b="1" dirty="0"/>
                    </a:p>
                  </a:txBody>
                  <a:tcPr/>
                </a:tc>
              </a:tr>
              <a:tr h="370840">
                <a:tc>
                  <a:txBody>
                    <a:bodyPr/>
                    <a:lstStyle/>
                    <a:p>
                      <a:r>
                        <a:rPr lang="ru-RU" b="1" dirty="0" err="1" smtClean="0"/>
                        <a:t>Вахитовск</a:t>
                      </a:r>
                      <a:endParaRPr lang="ru-RU" b="1" dirty="0"/>
                    </a:p>
                  </a:txBody>
                  <a:tcPr/>
                </a:tc>
                <a:tc>
                  <a:txBody>
                    <a:bodyPr/>
                    <a:lstStyle/>
                    <a:p>
                      <a:r>
                        <a:rPr lang="ru-RU" sz="2400" b="1" dirty="0" smtClean="0"/>
                        <a:t>54,4</a:t>
                      </a:r>
                      <a:endParaRPr lang="ru-RU" sz="2400" b="1" dirty="0"/>
                    </a:p>
                  </a:txBody>
                  <a:tcPr/>
                </a:tc>
                <a:tc>
                  <a:txBody>
                    <a:bodyPr/>
                    <a:lstStyle/>
                    <a:p>
                      <a:r>
                        <a:rPr lang="ru-RU" sz="2400" b="1" dirty="0" smtClean="0"/>
                        <a:t>5,8</a:t>
                      </a:r>
                      <a:endParaRPr lang="ru-RU" sz="2400" b="1" dirty="0"/>
                    </a:p>
                  </a:txBody>
                  <a:tcPr/>
                </a:tc>
                <a:tc>
                  <a:txBody>
                    <a:bodyPr/>
                    <a:lstStyle/>
                    <a:p>
                      <a:r>
                        <a:rPr lang="ru-RU" sz="2400" b="1" dirty="0" smtClean="0"/>
                        <a:t>7,7</a:t>
                      </a:r>
                      <a:endParaRPr lang="ru-RU" sz="2400" b="1" dirty="0"/>
                    </a:p>
                  </a:txBody>
                  <a:tcPr/>
                </a:tc>
                <a:tc>
                  <a:txBody>
                    <a:bodyPr/>
                    <a:lstStyle/>
                    <a:p>
                      <a:r>
                        <a:rPr lang="ru-RU" sz="2400" b="1" dirty="0" smtClean="0"/>
                        <a:t>-</a:t>
                      </a:r>
                      <a:endParaRPr lang="ru-RU" sz="2400" b="1" dirty="0"/>
                    </a:p>
                  </a:txBody>
                  <a:tcPr/>
                </a:tc>
                <a:tc>
                  <a:txBody>
                    <a:bodyPr/>
                    <a:lstStyle/>
                    <a:p>
                      <a:r>
                        <a:rPr lang="ru-RU" sz="2400" b="1" dirty="0" smtClean="0"/>
                        <a:t>3</a:t>
                      </a:r>
                      <a:endParaRPr lang="ru-RU" sz="2400" b="1" dirty="0"/>
                    </a:p>
                  </a:txBody>
                  <a:tcPr/>
                </a:tc>
              </a:tr>
              <a:tr h="370840">
                <a:tc>
                  <a:txBody>
                    <a:bodyPr/>
                    <a:lstStyle/>
                    <a:p>
                      <a:r>
                        <a:rPr lang="ru-RU" b="1" dirty="0" smtClean="0"/>
                        <a:t>Советский</a:t>
                      </a:r>
                      <a:endParaRPr lang="ru-RU" b="1" dirty="0"/>
                    </a:p>
                  </a:txBody>
                  <a:tcPr/>
                </a:tc>
                <a:tc>
                  <a:txBody>
                    <a:bodyPr/>
                    <a:lstStyle/>
                    <a:p>
                      <a:r>
                        <a:rPr lang="ru-RU" sz="2400" b="1" dirty="0" smtClean="0"/>
                        <a:t>54,3</a:t>
                      </a:r>
                      <a:endParaRPr lang="ru-RU" sz="2400" b="1" dirty="0"/>
                    </a:p>
                  </a:txBody>
                  <a:tcPr/>
                </a:tc>
                <a:tc>
                  <a:txBody>
                    <a:bodyPr/>
                    <a:lstStyle/>
                    <a:p>
                      <a:r>
                        <a:rPr lang="ru-RU" sz="2400" b="1" dirty="0" smtClean="0"/>
                        <a:t>6,9</a:t>
                      </a:r>
                      <a:endParaRPr lang="ru-RU" sz="2400" b="1" dirty="0"/>
                    </a:p>
                  </a:txBody>
                  <a:tcPr/>
                </a:tc>
                <a:tc>
                  <a:txBody>
                    <a:bodyPr/>
                    <a:lstStyle/>
                    <a:p>
                      <a:r>
                        <a:rPr lang="ru-RU" sz="2400" b="1" dirty="0" smtClean="0"/>
                        <a:t>5,3</a:t>
                      </a:r>
                      <a:endParaRPr lang="ru-RU" sz="2400" b="1" dirty="0"/>
                    </a:p>
                  </a:txBody>
                  <a:tcPr/>
                </a:tc>
                <a:tc>
                  <a:txBody>
                    <a:bodyPr/>
                    <a:lstStyle/>
                    <a:p>
                      <a:r>
                        <a:rPr lang="ru-RU" sz="2400" b="1" dirty="0" smtClean="0"/>
                        <a:t>-</a:t>
                      </a:r>
                      <a:endParaRPr lang="ru-RU" sz="2400" b="1" dirty="0"/>
                    </a:p>
                  </a:txBody>
                  <a:tcPr/>
                </a:tc>
                <a:tc>
                  <a:txBody>
                    <a:bodyPr/>
                    <a:lstStyle/>
                    <a:p>
                      <a:r>
                        <a:rPr lang="ru-RU" sz="2400" b="1" dirty="0" smtClean="0"/>
                        <a:t>4</a:t>
                      </a:r>
                      <a:endParaRPr lang="ru-RU" sz="2400" b="1" dirty="0"/>
                    </a:p>
                  </a:txBody>
                  <a:tcPr/>
                </a:tc>
              </a:tr>
              <a:tr h="370840">
                <a:tc>
                  <a:txBody>
                    <a:bodyPr/>
                    <a:lstStyle/>
                    <a:p>
                      <a:r>
                        <a:rPr lang="ru-RU" b="1" dirty="0" smtClean="0"/>
                        <a:t>Приволжск</a:t>
                      </a:r>
                      <a:endParaRPr lang="ru-RU" b="1" dirty="0"/>
                    </a:p>
                  </a:txBody>
                  <a:tcPr/>
                </a:tc>
                <a:tc>
                  <a:txBody>
                    <a:bodyPr/>
                    <a:lstStyle/>
                    <a:p>
                      <a:r>
                        <a:rPr lang="ru-RU" sz="2400" b="1" dirty="0" smtClean="0"/>
                        <a:t>49,4</a:t>
                      </a:r>
                      <a:endParaRPr lang="ru-RU" sz="2400" b="1" dirty="0"/>
                    </a:p>
                  </a:txBody>
                  <a:tcPr/>
                </a:tc>
                <a:tc>
                  <a:txBody>
                    <a:bodyPr/>
                    <a:lstStyle/>
                    <a:p>
                      <a:r>
                        <a:rPr lang="ru-RU" sz="2400" b="1" dirty="0" smtClean="0"/>
                        <a:t>12,5</a:t>
                      </a:r>
                      <a:endParaRPr lang="ru-RU" sz="2400" b="1" dirty="0"/>
                    </a:p>
                  </a:txBody>
                  <a:tcPr/>
                </a:tc>
                <a:tc>
                  <a:txBody>
                    <a:bodyPr/>
                    <a:lstStyle/>
                    <a:p>
                      <a:r>
                        <a:rPr lang="ru-RU" sz="2400" b="1" dirty="0" smtClean="0"/>
                        <a:t>4,7</a:t>
                      </a:r>
                      <a:endParaRPr lang="ru-RU" sz="2400" b="1" dirty="0"/>
                    </a:p>
                  </a:txBody>
                  <a:tcPr/>
                </a:tc>
                <a:tc>
                  <a:txBody>
                    <a:bodyPr/>
                    <a:lstStyle/>
                    <a:p>
                      <a:r>
                        <a:rPr lang="ru-RU" sz="2400" b="1" dirty="0" smtClean="0"/>
                        <a:t>-</a:t>
                      </a:r>
                      <a:endParaRPr lang="ru-RU" sz="2400" b="1" dirty="0"/>
                    </a:p>
                  </a:txBody>
                  <a:tcPr/>
                </a:tc>
                <a:tc>
                  <a:txBody>
                    <a:bodyPr/>
                    <a:lstStyle/>
                    <a:p>
                      <a:r>
                        <a:rPr lang="ru-RU" sz="2400" b="1" dirty="0" smtClean="0"/>
                        <a:t>5</a:t>
                      </a:r>
                      <a:endParaRPr lang="ru-RU" sz="2400" b="1" dirty="0"/>
                    </a:p>
                  </a:txBody>
                  <a:tcPr/>
                </a:tc>
              </a:tr>
              <a:tr h="370840">
                <a:tc>
                  <a:txBody>
                    <a:bodyPr/>
                    <a:lstStyle/>
                    <a:p>
                      <a:r>
                        <a:rPr lang="ru-RU" b="1" dirty="0" smtClean="0"/>
                        <a:t>Кировский</a:t>
                      </a:r>
                      <a:endParaRPr lang="ru-RU" b="1" dirty="0"/>
                    </a:p>
                  </a:txBody>
                  <a:tcPr/>
                </a:tc>
                <a:tc>
                  <a:txBody>
                    <a:bodyPr/>
                    <a:lstStyle/>
                    <a:p>
                      <a:r>
                        <a:rPr lang="ru-RU" sz="2400" b="1" dirty="0" smtClean="0"/>
                        <a:t>44,3</a:t>
                      </a:r>
                      <a:endParaRPr lang="ru-RU" sz="2400" b="1" dirty="0"/>
                    </a:p>
                  </a:txBody>
                  <a:tcPr/>
                </a:tc>
                <a:tc>
                  <a:txBody>
                    <a:bodyPr/>
                    <a:lstStyle/>
                    <a:p>
                      <a:r>
                        <a:rPr lang="ru-RU" sz="2400" b="1" dirty="0" smtClean="0"/>
                        <a:t>18,5</a:t>
                      </a:r>
                      <a:endParaRPr lang="ru-RU" sz="2400" b="1" dirty="0"/>
                    </a:p>
                  </a:txBody>
                  <a:tcPr/>
                </a:tc>
                <a:tc>
                  <a:txBody>
                    <a:bodyPr/>
                    <a:lstStyle/>
                    <a:p>
                      <a:r>
                        <a:rPr lang="ru-RU" sz="2400" b="1" dirty="0" smtClean="0"/>
                        <a:t>0</a:t>
                      </a:r>
                      <a:endParaRPr lang="ru-RU" sz="2400" b="1" dirty="0"/>
                    </a:p>
                  </a:txBody>
                  <a:tcPr/>
                </a:tc>
                <a:tc>
                  <a:txBody>
                    <a:bodyPr/>
                    <a:lstStyle/>
                    <a:p>
                      <a:r>
                        <a:rPr lang="ru-RU" sz="2400" b="1" dirty="0" smtClean="0"/>
                        <a:t>-</a:t>
                      </a:r>
                      <a:endParaRPr lang="ru-RU" sz="2400" b="1" dirty="0"/>
                    </a:p>
                  </a:txBody>
                  <a:tcPr/>
                </a:tc>
                <a:tc>
                  <a:txBody>
                    <a:bodyPr/>
                    <a:lstStyle/>
                    <a:p>
                      <a:r>
                        <a:rPr lang="ru-RU" sz="2400" b="1" dirty="0" smtClean="0"/>
                        <a:t>6</a:t>
                      </a:r>
                      <a:endParaRPr lang="ru-RU" sz="2400" b="1" dirty="0"/>
                    </a:p>
                  </a:txBody>
                  <a:tcPr/>
                </a:tc>
              </a:tr>
              <a:tr h="370840">
                <a:tc>
                  <a:txBody>
                    <a:bodyPr/>
                    <a:lstStyle/>
                    <a:p>
                      <a:r>
                        <a:rPr lang="ru-RU" b="1" dirty="0" err="1" smtClean="0"/>
                        <a:t>Авиастроит</a:t>
                      </a:r>
                      <a:endParaRPr lang="ru-RU" b="1" dirty="0"/>
                    </a:p>
                  </a:txBody>
                  <a:tcPr/>
                </a:tc>
                <a:tc>
                  <a:txBody>
                    <a:bodyPr/>
                    <a:lstStyle/>
                    <a:p>
                      <a:r>
                        <a:rPr lang="ru-RU" sz="2400" b="1" dirty="0" smtClean="0"/>
                        <a:t>43,7</a:t>
                      </a:r>
                      <a:endParaRPr lang="ru-RU" sz="2400" b="1" dirty="0"/>
                    </a:p>
                  </a:txBody>
                  <a:tcPr/>
                </a:tc>
                <a:tc>
                  <a:txBody>
                    <a:bodyPr/>
                    <a:lstStyle/>
                    <a:p>
                      <a:r>
                        <a:rPr lang="ru-RU" sz="2400" b="1" dirty="0" smtClean="0"/>
                        <a:t>20,8</a:t>
                      </a:r>
                      <a:endParaRPr lang="ru-RU" sz="2400" b="1" dirty="0"/>
                    </a:p>
                  </a:txBody>
                  <a:tcPr/>
                </a:tc>
                <a:tc>
                  <a:txBody>
                    <a:bodyPr/>
                    <a:lstStyle/>
                    <a:p>
                      <a:r>
                        <a:rPr lang="ru-RU" sz="2400" b="1" dirty="0" smtClean="0"/>
                        <a:t>2,1</a:t>
                      </a:r>
                      <a:endParaRPr lang="ru-RU" sz="2400" b="1" dirty="0"/>
                    </a:p>
                  </a:txBody>
                  <a:tcPr/>
                </a:tc>
                <a:tc>
                  <a:txBody>
                    <a:bodyPr/>
                    <a:lstStyle/>
                    <a:p>
                      <a:r>
                        <a:rPr lang="ru-RU" sz="2400" b="1" dirty="0" smtClean="0"/>
                        <a:t>-</a:t>
                      </a:r>
                      <a:endParaRPr lang="ru-RU" sz="2400" b="1" dirty="0"/>
                    </a:p>
                  </a:txBody>
                  <a:tcPr/>
                </a:tc>
                <a:tc>
                  <a:txBody>
                    <a:bodyPr/>
                    <a:lstStyle/>
                    <a:p>
                      <a:r>
                        <a:rPr lang="ru-RU" sz="2400" b="1" dirty="0" smtClean="0"/>
                        <a:t>7</a:t>
                      </a:r>
                      <a:endParaRPr lang="ru-RU" sz="2400" b="1"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ru-RU" sz="3200" dirty="0" smtClean="0">
                <a:solidFill>
                  <a:schemeClr val="tx2">
                    <a:lumMod val="50000"/>
                  </a:schemeClr>
                </a:solidFill>
              </a:rPr>
              <a:t>Результаты ЕГЭ2014 по обществознанию среди районов г. Казани (рейтинг)</a:t>
            </a:r>
            <a:endParaRPr lang="ru-RU" sz="3200" dirty="0">
              <a:solidFill>
                <a:schemeClr val="tx2">
                  <a:satMod val="130000"/>
                </a:schemeClr>
              </a:solidFill>
            </a:endParaRPr>
          </a:p>
        </p:txBody>
      </p:sp>
      <p:graphicFrame>
        <p:nvGraphicFramePr>
          <p:cNvPr id="4" name="Содержимое 3"/>
          <p:cNvGraphicFramePr>
            <a:graphicFrameLocks noGrp="1"/>
          </p:cNvGraphicFramePr>
          <p:nvPr>
            <p:ph idx="1"/>
          </p:nvPr>
        </p:nvGraphicFramePr>
        <p:xfrm>
          <a:off x="1258888" y="1484313"/>
          <a:ext cx="7097712" cy="5121275"/>
        </p:xfrm>
        <a:graphic>
          <a:graphicData uri="http://schemas.openxmlformats.org/drawingml/2006/table">
            <a:tbl>
              <a:tblPr firstRow="1" bandRow="1">
                <a:tableStyleId>{5C22544A-7EE6-4342-B048-85BDC9FD1C3A}</a:tableStyleId>
              </a:tblPr>
              <a:tblGrid>
                <a:gridCol w="1408708"/>
                <a:gridCol w="1091076"/>
                <a:gridCol w="1357196"/>
                <a:gridCol w="1142588"/>
                <a:gridCol w="1249892"/>
                <a:gridCol w="847880"/>
              </a:tblGrid>
              <a:tr h="370840">
                <a:tc>
                  <a:txBody>
                    <a:bodyPr/>
                    <a:lstStyle/>
                    <a:p>
                      <a:r>
                        <a:rPr lang="ru-RU" dirty="0" smtClean="0"/>
                        <a:t>РАЙОН</a:t>
                      </a:r>
                      <a:endParaRPr lang="ru-RU" dirty="0"/>
                    </a:p>
                  </a:txBody>
                  <a:tcPr/>
                </a:tc>
                <a:tc>
                  <a:txBody>
                    <a:bodyPr/>
                    <a:lstStyle/>
                    <a:p>
                      <a:r>
                        <a:rPr lang="ru-RU" dirty="0" smtClean="0"/>
                        <a:t>Средний</a:t>
                      </a:r>
                      <a:r>
                        <a:rPr lang="ru-RU" baseline="0" dirty="0" smtClean="0"/>
                        <a:t> балл-</a:t>
                      </a:r>
                    </a:p>
                    <a:p>
                      <a:endParaRPr lang="ru-RU" baseline="0" dirty="0" smtClean="0"/>
                    </a:p>
                    <a:p>
                      <a:r>
                        <a:rPr lang="ru-RU" sz="2000" b="1" baseline="0" dirty="0" smtClean="0">
                          <a:solidFill>
                            <a:srgbClr val="FF0000"/>
                          </a:solidFill>
                        </a:rPr>
                        <a:t>Казань-</a:t>
                      </a:r>
                    </a:p>
                    <a:p>
                      <a:r>
                        <a:rPr lang="ru-RU" sz="2000" b="1" baseline="0" dirty="0" smtClean="0">
                          <a:solidFill>
                            <a:srgbClr val="FF0000"/>
                          </a:solidFill>
                        </a:rPr>
                        <a:t>57,9</a:t>
                      </a:r>
                      <a:endParaRPr lang="ru-RU" sz="2000" b="1" dirty="0">
                        <a:solidFill>
                          <a:srgbClr val="FF0000"/>
                        </a:solidFill>
                      </a:endParaRPr>
                    </a:p>
                  </a:txBody>
                  <a:tcPr/>
                </a:tc>
                <a:tc>
                  <a:txBody>
                    <a:bodyPr/>
                    <a:lstStyle/>
                    <a:p>
                      <a:r>
                        <a:rPr lang="ru-RU" dirty="0" smtClean="0"/>
                        <a:t>%получивших кол-во баллов ниже мини</a:t>
                      </a:r>
                    </a:p>
                    <a:p>
                      <a:r>
                        <a:rPr lang="ru-RU" dirty="0" smtClean="0"/>
                        <a:t>мального порога </a:t>
                      </a:r>
                      <a:endParaRPr lang="ru-RU" dirty="0">
                        <a:solidFill>
                          <a:srgbClr val="FF0000"/>
                        </a:solidFill>
                      </a:endParaRPr>
                    </a:p>
                  </a:txBody>
                  <a:tcPr/>
                </a:tc>
                <a:tc>
                  <a:txBody>
                    <a:bodyPr/>
                    <a:lstStyle/>
                    <a:p>
                      <a:r>
                        <a:rPr lang="ru-RU" dirty="0" smtClean="0"/>
                        <a:t>% получивших от 80 и более баллов </a:t>
                      </a:r>
                    </a:p>
                    <a:p>
                      <a:r>
                        <a:rPr lang="ru-RU" dirty="0" smtClean="0"/>
                        <a:t>Казань</a:t>
                      </a:r>
                      <a:endParaRPr lang="ru-RU" dirty="0"/>
                    </a:p>
                  </a:txBody>
                  <a:tcPr/>
                </a:tc>
                <a:tc>
                  <a:txBody>
                    <a:bodyPr/>
                    <a:lstStyle/>
                    <a:p>
                      <a:r>
                        <a:rPr lang="ru-RU" dirty="0" smtClean="0"/>
                        <a:t>Кол-во стобалльников</a:t>
                      </a:r>
                      <a:endParaRPr lang="ru-RU" dirty="0"/>
                    </a:p>
                  </a:txBody>
                  <a:tcPr/>
                </a:tc>
                <a:tc>
                  <a:txBody>
                    <a:bodyPr/>
                    <a:lstStyle/>
                    <a:p>
                      <a:r>
                        <a:rPr lang="ru-RU" dirty="0" smtClean="0"/>
                        <a:t>Рей</a:t>
                      </a:r>
                    </a:p>
                    <a:p>
                      <a:r>
                        <a:rPr lang="ru-RU" dirty="0" err="1" smtClean="0"/>
                        <a:t>тинг</a:t>
                      </a:r>
                      <a:endParaRPr lang="ru-RU" dirty="0"/>
                    </a:p>
                  </a:txBody>
                  <a:tcPr/>
                </a:tc>
              </a:tr>
              <a:tr h="370840">
                <a:tc>
                  <a:txBody>
                    <a:bodyPr/>
                    <a:lstStyle/>
                    <a:p>
                      <a:r>
                        <a:rPr lang="ru-RU" b="1" dirty="0" smtClean="0"/>
                        <a:t>Ново-Савин</a:t>
                      </a:r>
                      <a:endParaRPr lang="ru-RU" b="1" dirty="0"/>
                    </a:p>
                  </a:txBody>
                  <a:tcPr/>
                </a:tc>
                <a:tc>
                  <a:txBody>
                    <a:bodyPr/>
                    <a:lstStyle/>
                    <a:p>
                      <a:r>
                        <a:rPr lang="ru-RU" sz="2400" b="1" dirty="0" smtClean="0"/>
                        <a:t>60,0</a:t>
                      </a:r>
                      <a:endParaRPr lang="ru-RU" sz="2400" b="1" dirty="0"/>
                    </a:p>
                  </a:txBody>
                  <a:tcPr/>
                </a:tc>
                <a:tc>
                  <a:txBody>
                    <a:bodyPr/>
                    <a:lstStyle/>
                    <a:p>
                      <a:r>
                        <a:rPr lang="ru-RU" sz="2400" b="1" dirty="0" smtClean="0"/>
                        <a:t>1,3</a:t>
                      </a:r>
                      <a:endParaRPr lang="ru-RU" sz="2400" b="1" dirty="0"/>
                    </a:p>
                  </a:txBody>
                  <a:tcPr/>
                </a:tc>
                <a:tc>
                  <a:txBody>
                    <a:bodyPr/>
                    <a:lstStyle/>
                    <a:p>
                      <a:r>
                        <a:rPr lang="ru-RU" sz="2400" b="1" dirty="0" smtClean="0"/>
                        <a:t>3,3</a:t>
                      </a:r>
                      <a:endParaRPr lang="ru-RU" sz="2400" b="1" dirty="0"/>
                    </a:p>
                  </a:txBody>
                  <a:tcPr/>
                </a:tc>
                <a:tc>
                  <a:txBody>
                    <a:bodyPr/>
                    <a:lstStyle/>
                    <a:p>
                      <a:r>
                        <a:rPr lang="ru-RU" sz="2400" b="1" dirty="0" smtClean="0"/>
                        <a:t>-</a:t>
                      </a:r>
                      <a:endParaRPr lang="ru-RU" sz="2400" b="1" dirty="0"/>
                    </a:p>
                  </a:txBody>
                  <a:tcPr/>
                </a:tc>
                <a:tc>
                  <a:txBody>
                    <a:bodyPr/>
                    <a:lstStyle/>
                    <a:p>
                      <a:r>
                        <a:rPr lang="ru-RU" sz="2400" b="1" dirty="0" smtClean="0"/>
                        <a:t>1</a:t>
                      </a:r>
                      <a:endParaRPr lang="ru-RU" sz="2400" b="1" dirty="0"/>
                    </a:p>
                  </a:txBody>
                  <a:tcPr/>
                </a:tc>
              </a:tr>
              <a:tr h="370840">
                <a:tc>
                  <a:txBody>
                    <a:bodyPr/>
                    <a:lstStyle/>
                    <a:p>
                      <a:r>
                        <a:rPr lang="ru-RU" b="1" dirty="0" err="1" smtClean="0"/>
                        <a:t>Вахитовск</a:t>
                      </a:r>
                      <a:endParaRPr lang="ru-RU" b="1" dirty="0"/>
                    </a:p>
                  </a:txBody>
                  <a:tcPr/>
                </a:tc>
                <a:tc>
                  <a:txBody>
                    <a:bodyPr/>
                    <a:lstStyle/>
                    <a:p>
                      <a:r>
                        <a:rPr lang="ru-RU" sz="2400" b="1" dirty="0" smtClean="0"/>
                        <a:t>59,7</a:t>
                      </a:r>
                      <a:endParaRPr lang="ru-RU" sz="2400" b="1" dirty="0"/>
                    </a:p>
                  </a:txBody>
                  <a:tcPr/>
                </a:tc>
                <a:tc>
                  <a:txBody>
                    <a:bodyPr/>
                    <a:lstStyle/>
                    <a:p>
                      <a:r>
                        <a:rPr lang="ru-RU" sz="2400" b="1" dirty="0" smtClean="0"/>
                        <a:t>1,9</a:t>
                      </a:r>
                      <a:endParaRPr lang="ru-RU" sz="2400" b="1" dirty="0"/>
                    </a:p>
                  </a:txBody>
                  <a:tcPr/>
                </a:tc>
                <a:tc>
                  <a:txBody>
                    <a:bodyPr/>
                    <a:lstStyle/>
                    <a:p>
                      <a:r>
                        <a:rPr lang="ru-RU" sz="2400" b="1" dirty="0" smtClean="0"/>
                        <a:t>2,7</a:t>
                      </a:r>
                      <a:endParaRPr lang="ru-RU" sz="2400" b="1" dirty="0"/>
                    </a:p>
                  </a:txBody>
                  <a:tcPr/>
                </a:tc>
                <a:tc>
                  <a:txBody>
                    <a:bodyPr/>
                    <a:lstStyle/>
                    <a:p>
                      <a:r>
                        <a:rPr lang="ru-RU" sz="2400" b="1" dirty="0" smtClean="0"/>
                        <a:t>-</a:t>
                      </a:r>
                      <a:endParaRPr lang="ru-RU" sz="2400" b="1" dirty="0"/>
                    </a:p>
                  </a:txBody>
                  <a:tcPr/>
                </a:tc>
                <a:tc>
                  <a:txBody>
                    <a:bodyPr/>
                    <a:lstStyle/>
                    <a:p>
                      <a:r>
                        <a:rPr lang="ru-RU" sz="2400" b="1" dirty="0" smtClean="0"/>
                        <a:t>2</a:t>
                      </a:r>
                      <a:endParaRPr lang="ru-RU" sz="2400" b="1" dirty="0"/>
                    </a:p>
                  </a:txBody>
                  <a:tcPr/>
                </a:tc>
              </a:tr>
              <a:tr h="370840">
                <a:tc>
                  <a:txBody>
                    <a:bodyPr/>
                    <a:lstStyle/>
                    <a:p>
                      <a:r>
                        <a:rPr lang="ru-RU" b="1" dirty="0" smtClean="0"/>
                        <a:t>Московский</a:t>
                      </a:r>
                      <a:endParaRPr lang="ru-RU" b="1" dirty="0"/>
                    </a:p>
                  </a:txBody>
                  <a:tcPr/>
                </a:tc>
                <a:tc>
                  <a:txBody>
                    <a:bodyPr/>
                    <a:lstStyle/>
                    <a:p>
                      <a:r>
                        <a:rPr lang="ru-RU" sz="2400" b="1" dirty="0" smtClean="0"/>
                        <a:t>58,8</a:t>
                      </a:r>
                      <a:endParaRPr lang="ru-RU" sz="2400" b="1" dirty="0"/>
                    </a:p>
                  </a:txBody>
                  <a:tcPr/>
                </a:tc>
                <a:tc>
                  <a:txBody>
                    <a:bodyPr/>
                    <a:lstStyle/>
                    <a:p>
                      <a:r>
                        <a:rPr lang="ru-RU" sz="2400" b="1" dirty="0" smtClean="0"/>
                        <a:t>2,0</a:t>
                      </a:r>
                      <a:endParaRPr lang="ru-RU" sz="2400" b="1" dirty="0"/>
                    </a:p>
                  </a:txBody>
                  <a:tcPr/>
                </a:tc>
                <a:tc>
                  <a:txBody>
                    <a:bodyPr/>
                    <a:lstStyle/>
                    <a:p>
                      <a:r>
                        <a:rPr lang="ru-RU" sz="2400" b="1" dirty="0" smtClean="0"/>
                        <a:t>3,6</a:t>
                      </a:r>
                      <a:endParaRPr lang="ru-RU" sz="2400" b="1" dirty="0"/>
                    </a:p>
                  </a:txBody>
                  <a:tcPr/>
                </a:tc>
                <a:tc>
                  <a:txBody>
                    <a:bodyPr/>
                    <a:lstStyle/>
                    <a:p>
                      <a:r>
                        <a:rPr lang="ru-RU" sz="2400" b="1" dirty="0" smtClean="0"/>
                        <a:t>-</a:t>
                      </a:r>
                      <a:endParaRPr lang="ru-RU" sz="2400" b="1" dirty="0"/>
                    </a:p>
                  </a:txBody>
                  <a:tcPr/>
                </a:tc>
                <a:tc>
                  <a:txBody>
                    <a:bodyPr/>
                    <a:lstStyle/>
                    <a:p>
                      <a:r>
                        <a:rPr lang="ru-RU" sz="2400" b="1" dirty="0" smtClean="0"/>
                        <a:t>3</a:t>
                      </a:r>
                      <a:endParaRPr lang="ru-RU" sz="2400" b="1" dirty="0"/>
                    </a:p>
                  </a:txBody>
                  <a:tcPr/>
                </a:tc>
              </a:tr>
              <a:tr h="370840">
                <a:tc>
                  <a:txBody>
                    <a:bodyPr/>
                    <a:lstStyle/>
                    <a:p>
                      <a:r>
                        <a:rPr lang="ru-RU" b="1" dirty="0" smtClean="0"/>
                        <a:t>Советский</a:t>
                      </a:r>
                      <a:endParaRPr lang="ru-RU" b="1" dirty="0"/>
                    </a:p>
                  </a:txBody>
                  <a:tcPr/>
                </a:tc>
                <a:tc>
                  <a:txBody>
                    <a:bodyPr/>
                    <a:lstStyle/>
                    <a:p>
                      <a:r>
                        <a:rPr lang="ru-RU" sz="2400" b="1" dirty="0" smtClean="0"/>
                        <a:t>58,0</a:t>
                      </a:r>
                      <a:endParaRPr lang="ru-RU" sz="2400" b="1" dirty="0"/>
                    </a:p>
                  </a:txBody>
                  <a:tcPr/>
                </a:tc>
                <a:tc>
                  <a:txBody>
                    <a:bodyPr/>
                    <a:lstStyle/>
                    <a:p>
                      <a:r>
                        <a:rPr lang="ru-RU" sz="2400" b="1" dirty="0" smtClean="0"/>
                        <a:t>2,0</a:t>
                      </a:r>
                      <a:endParaRPr lang="ru-RU" sz="2400" b="1" dirty="0"/>
                    </a:p>
                  </a:txBody>
                  <a:tcPr/>
                </a:tc>
                <a:tc>
                  <a:txBody>
                    <a:bodyPr/>
                    <a:lstStyle/>
                    <a:p>
                      <a:r>
                        <a:rPr lang="ru-RU" sz="2400" b="1" dirty="0" smtClean="0"/>
                        <a:t>1,4</a:t>
                      </a:r>
                      <a:endParaRPr lang="ru-RU" sz="2400" b="1" dirty="0"/>
                    </a:p>
                  </a:txBody>
                  <a:tcPr/>
                </a:tc>
                <a:tc>
                  <a:txBody>
                    <a:bodyPr/>
                    <a:lstStyle/>
                    <a:p>
                      <a:r>
                        <a:rPr lang="ru-RU" sz="2400" b="1" dirty="0" smtClean="0"/>
                        <a:t>-</a:t>
                      </a:r>
                      <a:endParaRPr lang="ru-RU" sz="2400" b="1" dirty="0"/>
                    </a:p>
                  </a:txBody>
                  <a:tcPr/>
                </a:tc>
                <a:tc>
                  <a:txBody>
                    <a:bodyPr/>
                    <a:lstStyle/>
                    <a:p>
                      <a:r>
                        <a:rPr lang="ru-RU" sz="2400" b="1" dirty="0" smtClean="0"/>
                        <a:t>4</a:t>
                      </a:r>
                      <a:endParaRPr lang="ru-RU" sz="2400" b="1" dirty="0"/>
                    </a:p>
                  </a:txBody>
                  <a:tcPr/>
                </a:tc>
              </a:tr>
              <a:tr h="370840">
                <a:tc>
                  <a:txBody>
                    <a:bodyPr/>
                    <a:lstStyle/>
                    <a:p>
                      <a:r>
                        <a:rPr lang="ru-RU" b="1" dirty="0" smtClean="0"/>
                        <a:t>Приволжск</a:t>
                      </a:r>
                      <a:endParaRPr lang="ru-RU" b="1" dirty="0"/>
                    </a:p>
                  </a:txBody>
                  <a:tcPr/>
                </a:tc>
                <a:tc>
                  <a:txBody>
                    <a:bodyPr/>
                    <a:lstStyle/>
                    <a:p>
                      <a:r>
                        <a:rPr lang="ru-RU" sz="2400" b="1" dirty="0" smtClean="0"/>
                        <a:t>57,0</a:t>
                      </a:r>
                      <a:endParaRPr lang="ru-RU" sz="2400" b="1" dirty="0"/>
                    </a:p>
                  </a:txBody>
                  <a:tcPr/>
                </a:tc>
                <a:tc>
                  <a:txBody>
                    <a:bodyPr/>
                    <a:lstStyle/>
                    <a:p>
                      <a:r>
                        <a:rPr lang="ru-RU" sz="2400" b="1" dirty="0" smtClean="0"/>
                        <a:t>2,2</a:t>
                      </a:r>
                      <a:endParaRPr lang="ru-RU" sz="2400" b="1" dirty="0"/>
                    </a:p>
                  </a:txBody>
                  <a:tcPr/>
                </a:tc>
                <a:tc>
                  <a:txBody>
                    <a:bodyPr/>
                    <a:lstStyle/>
                    <a:p>
                      <a:r>
                        <a:rPr lang="ru-RU" sz="2400" b="1" dirty="0" smtClean="0"/>
                        <a:t>2,2</a:t>
                      </a:r>
                      <a:endParaRPr lang="ru-RU" sz="2400" b="1" dirty="0"/>
                    </a:p>
                  </a:txBody>
                  <a:tcPr/>
                </a:tc>
                <a:tc>
                  <a:txBody>
                    <a:bodyPr/>
                    <a:lstStyle/>
                    <a:p>
                      <a:r>
                        <a:rPr lang="ru-RU" sz="2400" b="1" dirty="0" smtClean="0"/>
                        <a:t>-</a:t>
                      </a:r>
                      <a:endParaRPr lang="ru-RU" sz="2400" b="1" dirty="0"/>
                    </a:p>
                  </a:txBody>
                  <a:tcPr/>
                </a:tc>
                <a:tc>
                  <a:txBody>
                    <a:bodyPr/>
                    <a:lstStyle/>
                    <a:p>
                      <a:r>
                        <a:rPr lang="ru-RU" sz="2400" b="1" dirty="0" smtClean="0"/>
                        <a:t>5</a:t>
                      </a:r>
                      <a:endParaRPr lang="ru-RU" sz="2400" b="1" dirty="0"/>
                    </a:p>
                  </a:txBody>
                  <a:tcPr/>
                </a:tc>
              </a:tr>
              <a:tr h="370840">
                <a:tc>
                  <a:txBody>
                    <a:bodyPr/>
                    <a:lstStyle/>
                    <a:p>
                      <a:r>
                        <a:rPr lang="ru-RU" b="1" dirty="0" err="1" smtClean="0"/>
                        <a:t>Авиастроит</a:t>
                      </a:r>
                      <a:endParaRPr lang="ru-RU" b="1" dirty="0"/>
                    </a:p>
                  </a:txBody>
                  <a:tcPr/>
                </a:tc>
                <a:tc>
                  <a:txBody>
                    <a:bodyPr/>
                    <a:lstStyle/>
                    <a:p>
                      <a:r>
                        <a:rPr lang="ru-RU" sz="2400" b="1" dirty="0" smtClean="0"/>
                        <a:t>55,6</a:t>
                      </a:r>
                      <a:endParaRPr lang="ru-RU" sz="2400" b="1" dirty="0"/>
                    </a:p>
                  </a:txBody>
                  <a:tcPr/>
                </a:tc>
                <a:tc>
                  <a:txBody>
                    <a:bodyPr/>
                    <a:lstStyle/>
                    <a:p>
                      <a:r>
                        <a:rPr lang="ru-RU" sz="2400" b="1" dirty="0" smtClean="0"/>
                        <a:t>4,0</a:t>
                      </a:r>
                      <a:endParaRPr lang="ru-RU" sz="2400" b="1" dirty="0"/>
                    </a:p>
                  </a:txBody>
                  <a:tcPr/>
                </a:tc>
                <a:tc>
                  <a:txBody>
                    <a:bodyPr/>
                    <a:lstStyle/>
                    <a:p>
                      <a:r>
                        <a:rPr lang="ru-RU" sz="2400" b="1" dirty="0" smtClean="0"/>
                        <a:t>3,5</a:t>
                      </a:r>
                      <a:endParaRPr lang="ru-RU" sz="2400" b="1" dirty="0"/>
                    </a:p>
                  </a:txBody>
                  <a:tcPr/>
                </a:tc>
                <a:tc>
                  <a:txBody>
                    <a:bodyPr/>
                    <a:lstStyle/>
                    <a:p>
                      <a:r>
                        <a:rPr lang="ru-RU" sz="2400" b="1" dirty="0" smtClean="0"/>
                        <a:t>-</a:t>
                      </a:r>
                      <a:endParaRPr lang="ru-RU" sz="2400" b="1" dirty="0"/>
                    </a:p>
                  </a:txBody>
                  <a:tcPr/>
                </a:tc>
                <a:tc>
                  <a:txBody>
                    <a:bodyPr/>
                    <a:lstStyle/>
                    <a:p>
                      <a:r>
                        <a:rPr lang="ru-RU" sz="2400" b="1" dirty="0" smtClean="0"/>
                        <a:t>6</a:t>
                      </a:r>
                      <a:endParaRPr lang="ru-RU" sz="2400" b="1" dirty="0"/>
                    </a:p>
                  </a:txBody>
                  <a:tcPr/>
                </a:tc>
              </a:tr>
              <a:tr h="370840">
                <a:tc>
                  <a:txBody>
                    <a:bodyPr/>
                    <a:lstStyle/>
                    <a:p>
                      <a:r>
                        <a:rPr lang="ru-RU" b="1" dirty="0" smtClean="0"/>
                        <a:t>Кировский</a:t>
                      </a:r>
                      <a:endParaRPr lang="ru-RU" b="1" dirty="0"/>
                    </a:p>
                  </a:txBody>
                  <a:tcPr/>
                </a:tc>
                <a:tc>
                  <a:txBody>
                    <a:bodyPr/>
                    <a:lstStyle/>
                    <a:p>
                      <a:r>
                        <a:rPr lang="ru-RU" sz="2400" b="1" dirty="0" smtClean="0"/>
                        <a:t>52.8</a:t>
                      </a:r>
                      <a:endParaRPr lang="ru-RU" sz="2400" b="1" dirty="0"/>
                    </a:p>
                  </a:txBody>
                  <a:tcPr/>
                </a:tc>
                <a:tc>
                  <a:txBody>
                    <a:bodyPr/>
                    <a:lstStyle/>
                    <a:p>
                      <a:r>
                        <a:rPr lang="ru-RU" sz="2400" b="1" dirty="0" smtClean="0"/>
                        <a:t>5,6</a:t>
                      </a:r>
                      <a:endParaRPr lang="ru-RU" sz="2400" b="1" dirty="0"/>
                    </a:p>
                  </a:txBody>
                  <a:tcPr/>
                </a:tc>
                <a:tc>
                  <a:txBody>
                    <a:bodyPr/>
                    <a:lstStyle/>
                    <a:p>
                      <a:r>
                        <a:rPr lang="ru-RU" sz="2400" b="1" dirty="0" smtClean="0"/>
                        <a:t>0,4</a:t>
                      </a:r>
                      <a:endParaRPr lang="ru-RU" sz="2400" b="1" dirty="0"/>
                    </a:p>
                  </a:txBody>
                  <a:tcPr/>
                </a:tc>
                <a:tc>
                  <a:txBody>
                    <a:bodyPr/>
                    <a:lstStyle/>
                    <a:p>
                      <a:r>
                        <a:rPr lang="ru-RU" sz="2400" b="1" dirty="0" smtClean="0"/>
                        <a:t>-</a:t>
                      </a:r>
                      <a:endParaRPr lang="ru-RU" sz="2400" b="1" dirty="0"/>
                    </a:p>
                  </a:txBody>
                  <a:tcPr/>
                </a:tc>
                <a:tc>
                  <a:txBody>
                    <a:bodyPr/>
                    <a:lstStyle/>
                    <a:p>
                      <a:r>
                        <a:rPr lang="ru-RU" sz="2400" b="1" dirty="0" smtClean="0"/>
                        <a:t>7</a:t>
                      </a:r>
                      <a:endParaRPr lang="ru-RU" sz="2400" b="1" dirty="0"/>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solidFill>
                <a:schemeClr val="tx2">
                  <a:satMod val="130000"/>
                </a:schemeClr>
              </a:solidFill>
            </a:endParaRPr>
          </a:p>
        </p:txBody>
      </p:sp>
      <p:sp>
        <p:nvSpPr>
          <p:cNvPr id="3" name="Содержимое 2"/>
          <p:cNvSpPr>
            <a:spLocks noGrp="1"/>
          </p:cNvSpPr>
          <p:nvPr>
            <p:ph idx="1"/>
          </p:nvPr>
        </p:nvSpPr>
        <p:spPr/>
        <p:txBody>
          <a:bodyPr>
            <a:normAutofit/>
          </a:bodyPr>
          <a:lstStyle/>
          <a:p>
            <a:pPr marL="365760" indent="-283464" fontAlgn="auto">
              <a:spcAft>
                <a:spcPts val="0"/>
              </a:spcAft>
              <a:buFont typeface="Wingdings 2"/>
              <a:buChar char=""/>
              <a:defRPr/>
            </a:pPr>
            <a:r>
              <a:rPr lang="ru-RU" sz="3600" b="1" dirty="0" smtClean="0"/>
              <a:t>В сравнении с результатами 2010 года «западающими предметами» наряду с физикой, химией продолжает оставаться история. </a:t>
            </a:r>
          </a:p>
          <a:p>
            <a:pPr marL="82296" indent="0" fontAlgn="auto">
              <a:spcAft>
                <a:spcPts val="0"/>
              </a:spcAft>
              <a:buFont typeface="Wingdings 2"/>
              <a:buNone/>
              <a:defRPr/>
            </a:pPr>
            <a:r>
              <a:rPr lang="ru-RU" sz="3600" b="1" dirty="0" smtClean="0"/>
              <a:t>Аналогичная ситуация в сравнении с республикой.</a:t>
            </a:r>
            <a:endParaRPr lang="ru-RU" sz="3600"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solidFill>
                <a:schemeClr val="tx2">
                  <a:satMod val="130000"/>
                </a:schemeClr>
              </a:solidFill>
            </a:endParaRPr>
          </a:p>
        </p:txBody>
      </p:sp>
      <p:graphicFrame>
        <p:nvGraphicFramePr>
          <p:cNvPr id="4" name="Содержимое 3"/>
          <p:cNvGraphicFramePr>
            <a:graphicFrameLocks noGrp="1"/>
          </p:cNvGraphicFramePr>
          <p:nvPr>
            <p:ph idx="1"/>
          </p:nvPr>
        </p:nvGraphicFramePr>
        <p:xfrm>
          <a:off x="1435100" y="1447800"/>
          <a:ext cx="7499350" cy="2803525"/>
        </p:xfrm>
        <a:graphic>
          <a:graphicData uri="http://schemas.openxmlformats.org/drawingml/2006/table">
            <a:tbl>
              <a:tblPr firstRow="1" bandRow="1">
                <a:tableStyleId>{5C22544A-7EE6-4342-B048-85BDC9FD1C3A}</a:tableStyleId>
              </a:tblPr>
              <a:tblGrid>
                <a:gridCol w="3749675"/>
                <a:gridCol w="1619473"/>
                <a:gridCol w="1008112"/>
                <a:gridCol w="1122090"/>
              </a:tblGrid>
              <a:tr h="185420">
                <a:tc rowSpan="2">
                  <a:txBody>
                    <a:bodyPr/>
                    <a:lstStyle/>
                    <a:p>
                      <a:r>
                        <a:rPr lang="ru-RU" sz="3200" dirty="0" smtClean="0">
                          <a:solidFill>
                            <a:schemeClr val="tx1"/>
                          </a:solidFill>
                        </a:rPr>
                        <a:t>ПРЕДМЕТЫ</a:t>
                      </a:r>
                      <a:endParaRPr lang="ru-RU" sz="3200" dirty="0">
                        <a:solidFill>
                          <a:schemeClr val="tx1"/>
                        </a:solidFill>
                      </a:endParaRPr>
                    </a:p>
                  </a:txBody>
                  <a:tcPr/>
                </a:tc>
                <a:tc gridSpan="3">
                  <a:txBody>
                    <a:bodyPr/>
                    <a:lstStyle/>
                    <a:p>
                      <a:r>
                        <a:rPr lang="ru-RU" sz="3200" dirty="0" smtClean="0">
                          <a:solidFill>
                            <a:schemeClr val="tx1"/>
                          </a:solidFill>
                        </a:rPr>
                        <a:t>НЕ</a:t>
                      </a:r>
                      <a:r>
                        <a:rPr lang="ru-RU" sz="3200" baseline="0" dirty="0" smtClean="0">
                          <a:solidFill>
                            <a:schemeClr val="tx1"/>
                          </a:solidFill>
                        </a:rPr>
                        <a:t> ПРЕОДОЛЕВШИЕ  ПОРОГ (%)</a:t>
                      </a:r>
                      <a:endParaRPr lang="ru-RU" sz="3200" dirty="0">
                        <a:solidFill>
                          <a:schemeClr val="tx1"/>
                        </a:solidFill>
                      </a:endParaRPr>
                    </a:p>
                  </a:txBody>
                  <a:tcPr/>
                </a:tc>
                <a:tc hMerge="1">
                  <a:txBody>
                    <a:bodyPr/>
                    <a:lstStyle/>
                    <a:p>
                      <a:endParaRPr lang="ru-RU"/>
                    </a:p>
                  </a:txBody>
                  <a:tcPr/>
                </a:tc>
                <a:tc hMerge="1">
                  <a:txBody>
                    <a:bodyPr/>
                    <a:lstStyle/>
                    <a:p>
                      <a:endParaRPr lang="ru-RU"/>
                    </a:p>
                  </a:txBody>
                  <a:tcPr/>
                </a:tc>
              </a:tr>
              <a:tr h="185420">
                <a:tc vMerge="1">
                  <a:txBody>
                    <a:bodyPr/>
                    <a:lstStyle/>
                    <a:p>
                      <a:endParaRPr lang="ru-RU"/>
                    </a:p>
                  </a:txBody>
                  <a:tcPr/>
                </a:tc>
                <a:tc>
                  <a:txBody>
                    <a:bodyPr/>
                    <a:lstStyle/>
                    <a:p>
                      <a:r>
                        <a:rPr lang="ru-RU" sz="3200" b="1" dirty="0" smtClean="0"/>
                        <a:t>КАЗАНЬ</a:t>
                      </a:r>
                      <a:endParaRPr lang="ru-RU" sz="3200" b="1" dirty="0"/>
                    </a:p>
                  </a:txBody>
                  <a:tcPr/>
                </a:tc>
                <a:tc>
                  <a:txBody>
                    <a:bodyPr/>
                    <a:lstStyle/>
                    <a:p>
                      <a:r>
                        <a:rPr lang="ru-RU" sz="3200" b="1" dirty="0" smtClean="0"/>
                        <a:t>РТ</a:t>
                      </a:r>
                      <a:endParaRPr lang="ru-RU" sz="3200" b="1" dirty="0"/>
                    </a:p>
                  </a:txBody>
                  <a:tcPr/>
                </a:tc>
                <a:tc>
                  <a:txBody>
                    <a:bodyPr/>
                    <a:lstStyle/>
                    <a:p>
                      <a:r>
                        <a:rPr lang="ru-RU" sz="3200" b="1" dirty="0" smtClean="0"/>
                        <a:t>РФ</a:t>
                      </a:r>
                      <a:endParaRPr lang="ru-RU" sz="3200" b="1" dirty="0"/>
                    </a:p>
                  </a:txBody>
                  <a:tcPr/>
                </a:tc>
              </a:tr>
              <a:tr h="370840">
                <a:tc>
                  <a:txBody>
                    <a:bodyPr/>
                    <a:lstStyle/>
                    <a:p>
                      <a:r>
                        <a:rPr lang="ru-RU" sz="3200" b="1" dirty="0" smtClean="0"/>
                        <a:t>ИСТОРИЯ</a:t>
                      </a:r>
                      <a:endParaRPr lang="ru-RU" sz="3200" b="1" dirty="0"/>
                    </a:p>
                  </a:txBody>
                  <a:tcPr/>
                </a:tc>
                <a:tc>
                  <a:txBody>
                    <a:bodyPr/>
                    <a:lstStyle/>
                    <a:p>
                      <a:r>
                        <a:rPr lang="ru-RU" sz="3200" b="1" dirty="0" smtClean="0"/>
                        <a:t>9,1</a:t>
                      </a:r>
                      <a:endParaRPr lang="ru-RU" sz="3200" b="1" dirty="0"/>
                    </a:p>
                  </a:txBody>
                  <a:tcPr/>
                </a:tc>
                <a:tc>
                  <a:txBody>
                    <a:bodyPr/>
                    <a:lstStyle/>
                    <a:p>
                      <a:r>
                        <a:rPr lang="ru-RU" sz="3200" b="1" dirty="0" smtClean="0"/>
                        <a:t>11,2</a:t>
                      </a:r>
                      <a:endParaRPr lang="ru-RU" sz="3200" b="1" dirty="0"/>
                    </a:p>
                  </a:txBody>
                  <a:tcPr/>
                </a:tc>
                <a:tc>
                  <a:txBody>
                    <a:bodyPr/>
                    <a:lstStyle/>
                    <a:p>
                      <a:r>
                        <a:rPr lang="ru-RU" sz="3200" b="1" dirty="0" smtClean="0"/>
                        <a:t>19,7</a:t>
                      </a:r>
                      <a:endParaRPr lang="ru-RU" sz="3200" b="1" dirty="0"/>
                    </a:p>
                  </a:txBody>
                  <a:tcPr/>
                </a:tc>
              </a:tr>
              <a:tr h="370840">
                <a:tc>
                  <a:txBody>
                    <a:bodyPr/>
                    <a:lstStyle/>
                    <a:p>
                      <a:r>
                        <a:rPr lang="ru-RU" sz="3200" b="1" dirty="0" smtClean="0"/>
                        <a:t>ОБЩЕСТВОЗНАНИЕ</a:t>
                      </a:r>
                      <a:endParaRPr lang="ru-RU" sz="3200" b="1" dirty="0"/>
                    </a:p>
                  </a:txBody>
                  <a:tcPr/>
                </a:tc>
                <a:tc>
                  <a:txBody>
                    <a:bodyPr/>
                    <a:lstStyle/>
                    <a:p>
                      <a:r>
                        <a:rPr lang="ru-RU" sz="3200" b="1" dirty="0" smtClean="0"/>
                        <a:t>2,4</a:t>
                      </a:r>
                      <a:endParaRPr lang="ru-RU" sz="3200" b="1" dirty="0"/>
                    </a:p>
                  </a:txBody>
                  <a:tcPr/>
                </a:tc>
                <a:tc>
                  <a:txBody>
                    <a:bodyPr/>
                    <a:lstStyle/>
                    <a:p>
                      <a:r>
                        <a:rPr lang="ru-RU" sz="3200" b="1" dirty="0" smtClean="0"/>
                        <a:t>3,9</a:t>
                      </a:r>
                      <a:endParaRPr lang="ru-RU" sz="3200" b="1" dirty="0"/>
                    </a:p>
                  </a:txBody>
                  <a:tcPr/>
                </a:tc>
                <a:tc>
                  <a:txBody>
                    <a:bodyPr/>
                    <a:lstStyle/>
                    <a:p>
                      <a:r>
                        <a:rPr lang="ru-RU" sz="3200" b="1" dirty="0" smtClean="0"/>
                        <a:t>8,9</a:t>
                      </a:r>
                      <a:endParaRPr lang="ru-RU" sz="3200" b="1"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solidFill>
                <a:schemeClr val="tx2">
                  <a:satMod val="130000"/>
                </a:schemeClr>
              </a:solidFill>
            </a:endParaRPr>
          </a:p>
        </p:txBody>
      </p:sp>
      <p:sp>
        <p:nvSpPr>
          <p:cNvPr id="27650" name="Объект 2"/>
          <p:cNvSpPr>
            <a:spLocks noGrp="1"/>
          </p:cNvSpPr>
          <p:nvPr>
            <p:ph idx="1"/>
          </p:nvPr>
        </p:nvSpPr>
        <p:spPr/>
        <p:txBody>
          <a:bodyPr/>
          <a:lstStyle/>
          <a:p>
            <a:pPr marL="80963" indent="0">
              <a:buFont typeface="Wingdings 2" pitchFamily="18" charset="2"/>
              <a:buNone/>
            </a:pPr>
            <a:r>
              <a:rPr lang="ru-RU" b="1" smtClean="0"/>
              <a:t>Все  более  актуальным становится вопрос об особенностях подготовки выпускников к сдаче экзамена и совершенствовании методики преподавании истории в целом.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solidFill>
                <a:schemeClr val="tx2">
                  <a:satMod val="130000"/>
                </a:schemeClr>
              </a:solidFill>
            </a:endParaRPr>
          </a:p>
        </p:txBody>
      </p:sp>
      <p:sp>
        <p:nvSpPr>
          <p:cNvPr id="28674" name="Объект 2"/>
          <p:cNvSpPr>
            <a:spLocks noGrp="1"/>
          </p:cNvSpPr>
          <p:nvPr>
            <p:ph idx="1"/>
          </p:nvPr>
        </p:nvSpPr>
        <p:spPr/>
        <p:txBody>
          <a:bodyPr/>
          <a:lstStyle/>
          <a:p>
            <a:pPr marL="80963" indent="0">
              <a:buFont typeface="Wingdings 2" pitchFamily="18" charset="2"/>
              <a:buNone/>
            </a:pPr>
            <a:r>
              <a:rPr lang="ru-RU" b="1" smtClean="0"/>
              <a:t>Эта задача связана, прежде всего, с реализацией компетентностного подхода, с использованием современных технологий обучения. </a:t>
            </a:r>
          </a:p>
          <a:p>
            <a:pPr marL="80963" indent="0">
              <a:buFont typeface="Wingdings 2" pitchFamily="18" charset="2"/>
              <a:buNone/>
            </a:pPr>
            <a:r>
              <a:rPr lang="ru-RU" b="1" smtClean="0"/>
              <a:t>У учащихся формируются</a:t>
            </a:r>
          </a:p>
          <a:p>
            <a:pPr marL="80963" indent="0">
              <a:buFont typeface="Wingdings 2" pitchFamily="18" charset="2"/>
              <a:buNone/>
            </a:pPr>
            <a:r>
              <a:rPr lang="ru-RU" b="1" smtClean="0"/>
              <a:t>различные  виды  предметной  компетенции:  исследовательские,  социально-мировоззренческие, информационно-коммуникативные.</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solidFill>
                <a:schemeClr val="tx2">
                  <a:satMod val="130000"/>
                </a:schemeClr>
              </a:solidFill>
            </a:endParaRPr>
          </a:p>
        </p:txBody>
      </p:sp>
      <p:sp>
        <p:nvSpPr>
          <p:cNvPr id="3" name="Объект 2"/>
          <p:cNvSpPr>
            <a:spLocks noGrp="1"/>
          </p:cNvSpPr>
          <p:nvPr>
            <p:ph idx="1"/>
          </p:nvPr>
        </p:nvSpPr>
        <p:spPr/>
        <p:txBody>
          <a:bodyPr>
            <a:normAutofit fontScale="70000" lnSpcReduction="20000"/>
          </a:bodyPr>
          <a:lstStyle/>
          <a:p>
            <a:pPr marL="82296" indent="0" fontAlgn="auto">
              <a:spcAft>
                <a:spcPts val="0"/>
              </a:spcAft>
              <a:buFont typeface="Wingdings 2"/>
              <a:buNone/>
              <a:defRPr/>
            </a:pPr>
            <a:r>
              <a:rPr lang="ru-RU" b="1" dirty="0" smtClean="0"/>
              <a:t>Анализируя итоги </a:t>
            </a:r>
            <a:r>
              <a:rPr lang="ru-RU" b="1" dirty="0"/>
              <a:t>единого государственного экзамена, </a:t>
            </a:r>
            <a:r>
              <a:rPr lang="ru-RU" b="1" dirty="0" smtClean="0"/>
              <a:t>необходимо отметить, </a:t>
            </a:r>
            <a:r>
              <a:rPr lang="ru-RU" b="1" dirty="0"/>
              <a:t>что при хорошем знании дат,</a:t>
            </a:r>
          </a:p>
          <a:p>
            <a:pPr marL="82296" indent="0" fontAlgn="auto">
              <a:spcAft>
                <a:spcPts val="0"/>
              </a:spcAft>
              <a:buFont typeface="Wingdings 2"/>
              <a:buNone/>
              <a:defRPr/>
            </a:pPr>
            <a:r>
              <a:rPr lang="ru-RU" b="1" dirty="0"/>
              <a:t>фактов, понятий, выпускники более всего затрудняются в выполнении </a:t>
            </a:r>
            <a:r>
              <a:rPr lang="ru-RU" b="1" dirty="0" smtClean="0"/>
              <a:t>заданий, выявляющих  </a:t>
            </a:r>
            <a:r>
              <a:rPr lang="ru-RU" b="1" dirty="0"/>
              <a:t>умения  систематизировать,  классифицировать  исторические</a:t>
            </a:r>
          </a:p>
          <a:p>
            <a:pPr marL="82296" indent="0" fontAlgn="auto">
              <a:spcAft>
                <a:spcPts val="0"/>
              </a:spcAft>
              <a:buFont typeface="Wingdings 2"/>
              <a:buNone/>
              <a:defRPr/>
            </a:pPr>
            <a:r>
              <a:rPr lang="ru-RU" b="1" dirty="0"/>
              <a:t>материалы, определять и сравнивать характерные черты отдельных </a:t>
            </a:r>
            <a:r>
              <a:rPr lang="ru-RU" b="1" dirty="0" smtClean="0"/>
              <a:t>исторических периодов</a:t>
            </a:r>
            <a:r>
              <a:rPr lang="ru-RU" b="1" dirty="0"/>
              <a:t>,  подтверждать  обобщенные  суждения,  выводы  относящимися  к  ним</a:t>
            </a:r>
          </a:p>
          <a:p>
            <a:pPr marL="82296" indent="0" fontAlgn="auto">
              <a:spcAft>
                <a:spcPts val="0"/>
              </a:spcAft>
              <a:buFont typeface="Wingdings 2"/>
              <a:buNone/>
              <a:defRPr/>
            </a:pPr>
            <a:r>
              <a:rPr lang="ru-RU" b="1" dirty="0"/>
              <a:t>конкретными  примерами,  соотносить  ряды  представленной  информации  между</a:t>
            </a:r>
          </a:p>
          <a:p>
            <a:pPr marL="82296" indent="0" fontAlgn="auto">
              <a:spcAft>
                <a:spcPts val="0"/>
              </a:spcAft>
              <a:buFont typeface="Wingdings 2"/>
              <a:buNone/>
              <a:defRPr/>
            </a:pPr>
            <a:r>
              <a:rPr lang="ru-RU" b="1" dirty="0"/>
              <a:t>собой.  Это  свидетельствует  о  том,  что  без  опыта  организации  серьезной, </a:t>
            </a:r>
            <a:r>
              <a:rPr lang="ru-RU" b="1" dirty="0" smtClean="0"/>
              <a:t>самостоятельной </a:t>
            </a:r>
            <a:r>
              <a:rPr lang="ru-RU" b="1" dirty="0"/>
              <a:t>деятельности старшеклассников, успешное выполнение многих</a:t>
            </a:r>
          </a:p>
          <a:p>
            <a:pPr marL="82296" indent="0" fontAlgn="auto">
              <a:spcAft>
                <a:spcPts val="0"/>
              </a:spcAft>
              <a:buFont typeface="Wingdings 2"/>
              <a:buNone/>
              <a:defRPr/>
            </a:pPr>
            <a:r>
              <a:rPr lang="ru-RU" b="1" dirty="0"/>
              <a:t>заданий экзаменационной работы становится проблематичным.</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solidFill>
                <a:schemeClr val="tx2">
                  <a:satMod val="130000"/>
                </a:schemeClr>
              </a:solidFill>
            </a:endParaRPr>
          </a:p>
        </p:txBody>
      </p:sp>
      <p:sp>
        <p:nvSpPr>
          <p:cNvPr id="3" name="Объект 2"/>
          <p:cNvSpPr>
            <a:spLocks noGrp="1"/>
          </p:cNvSpPr>
          <p:nvPr>
            <p:ph idx="1"/>
          </p:nvPr>
        </p:nvSpPr>
        <p:spPr/>
        <p:txBody>
          <a:bodyPr>
            <a:normAutofit fontScale="70000" lnSpcReduction="20000"/>
          </a:bodyPr>
          <a:lstStyle/>
          <a:p>
            <a:pPr marL="82296" indent="0" fontAlgn="auto">
              <a:spcAft>
                <a:spcPts val="0"/>
              </a:spcAft>
              <a:buFont typeface="Wingdings 2"/>
              <a:buNone/>
              <a:defRPr/>
            </a:pPr>
            <a:r>
              <a:rPr lang="ru-RU" b="1" dirty="0"/>
              <a:t>Анализ  результатов  ЕГЭ   позволяет  </a:t>
            </a:r>
            <a:r>
              <a:rPr lang="ru-RU" b="1" dirty="0" smtClean="0"/>
              <a:t>выявить  те содержательные </a:t>
            </a:r>
            <a:r>
              <a:rPr lang="ru-RU" b="1" dirty="0"/>
              <a:t>аспекты исторических знаний, которые вызывают трудности </a:t>
            </a:r>
            <a:r>
              <a:rPr lang="ru-RU" b="1" dirty="0" smtClean="0"/>
              <a:t>при выполнении  </a:t>
            </a:r>
            <a:r>
              <a:rPr lang="ru-RU" b="1" dirty="0"/>
              <a:t>заданий  ЕГЭ.  Чаще  всего  это  вопросы  внешней  </a:t>
            </a:r>
            <a:r>
              <a:rPr lang="ru-RU" b="1" dirty="0" smtClean="0"/>
              <a:t>политики, социального  </a:t>
            </a:r>
            <a:r>
              <a:rPr lang="ru-RU" b="1" dirty="0"/>
              <a:t>развития,  идейных  течений,  общественных  движений,  историко-культурная  проблематика.  Задания  на  установление  соответствия  двух  </a:t>
            </a:r>
            <a:r>
              <a:rPr lang="ru-RU" b="1" dirty="0" smtClean="0"/>
              <a:t>рядов информации</a:t>
            </a:r>
            <a:r>
              <a:rPr lang="ru-RU" b="1" dirty="0"/>
              <a:t>, включающие факты, события, явления и даты, с которыми их </a:t>
            </a:r>
            <a:r>
              <a:rPr lang="ru-RU" b="1" dirty="0" smtClean="0"/>
              <a:t>надо соотнести</a:t>
            </a:r>
            <a:r>
              <a:rPr lang="ru-RU" b="1" dirty="0"/>
              <a:t>,  выполняются  на  довольно  низком  уровне  по  сравнению  с  теми  </a:t>
            </a:r>
            <a:r>
              <a:rPr lang="ru-RU" b="1" dirty="0" smtClean="0"/>
              <a:t>же элементами  </a:t>
            </a:r>
            <a:r>
              <a:rPr lang="ru-RU" b="1" dirty="0"/>
              <a:t>знаний  в  заданиях  на  выбор  ответа.  Очевидно,  что  </a:t>
            </a:r>
            <a:r>
              <a:rPr lang="ru-RU" b="1" dirty="0" smtClean="0"/>
              <a:t>элементарное знание </a:t>
            </a:r>
            <a:r>
              <a:rPr lang="ru-RU" b="1" dirty="0"/>
              <a:t>отдельных событий и дат не дает учащимся возможности найти их </a:t>
            </a:r>
            <a:r>
              <a:rPr lang="ru-RU" b="1" dirty="0" smtClean="0"/>
              <a:t>место среди </a:t>
            </a:r>
            <a:r>
              <a:rPr lang="ru-RU" b="1" dirty="0"/>
              <a:t>целого ряда подобных знаний, относящихся к ряду исторических </a:t>
            </a:r>
            <a:r>
              <a:rPr lang="ru-RU" b="1" dirty="0" smtClean="0"/>
              <a:t>периодов.</a:t>
            </a:r>
            <a:endParaRPr lang="ru-RU"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solidFill>
                <a:schemeClr val="tx2">
                  <a:satMod val="130000"/>
                </a:schemeClr>
              </a:solidFill>
            </a:endParaRPr>
          </a:p>
        </p:txBody>
      </p:sp>
      <p:sp>
        <p:nvSpPr>
          <p:cNvPr id="31746" name="Объект 2"/>
          <p:cNvSpPr>
            <a:spLocks noGrp="1"/>
          </p:cNvSpPr>
          <p:nvPr>
            <p:ph idx="1"/>
          </p:nvPr>
        </p:nvSpPr>
        <p:spPr/>
        <p:txBody>
          <a:bodyPr/>
          <a:lstStyle/>
          <a:p>
            <a:pPr marL="80963" indent="0">
              <a:buFont typeface="Wingdings 2" pitchFamily="18" charset="2"/>
              <a:buNone/>
            </a:pPr>
            <a:r>
              <a:rPr lang="ru-RU" b="1" smtClean="0"/>
              <a:t>Определенные трудности у учащихся вызывают вопросы, связанные с</a:t>
            </a:r>
          </a:p>
          <a:p>
            <a:pPr marL="80963" indent="0">
              <a:buFont typeface="Wingdings 2" pitchFamily="18" charset="2"/>
              <a:buNone/>
            </a:pPr>
            <a:r>
              <a:rPr lang="ru-RU" b="1" smtClean="0"/>
              <a:t>развитием  культуры  в  различные  периоды  истории:   деятели  науки  и</a:t>
            </a:r>
          </a:p>
          <a:p>
            <a:pPr marL="80963" indent="0">
              <a:buFont typeface="Wingdings 2" pitchFamily="18" charset="2"/>
              <a:buNone/>
            </a:pPr>
            <a:r>
              <a:rPr lang="ru-RU" b="1" smtClean="0"/>
              <a:t>культуры,  достижения   в  области   науки  и  культуры  в  разные  периоды</a:t>
            </a:r>
          </a:p>
          <a:p>
            <a:pPr marL="80963" indent="0">
              <a:buFont typeface="Wingdings 2" pitchFamily="18" charset="2"/>
              <a:buNone/>
            </a:pPr>
            <a:r>
              <a:rPr lang="ru-RU" b="1" smtClean="0"/>
              <a:t>исторического  развития  России,  сравнение  исторических  условий  развития культуры</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solidFill>
                <a:schemeClr val="tx2">
                  <a:satMod val="130000"/>
                </a:schemeClr>
              </a:solidFill>
            </a:endParaRPr>
          </a:p>
        </p:txBody>
      </p:sp>
      <p:sp>
        <p:nvSpPr>
          <p:cNvPr id="3" name="Объект 2"/>
          <p:cNvSpPr>
            <a:spLocks noGrp="1"/>
          </p:cNvSpPr>
          <p:nvPr>
            <p:ph idx="1"/>
          </p:nvPr>
        </p:nvSpPr>
        <p:spPr>
          <a:xfrm>
            <a:off x="1435100" y="1196975"/>
            <a:ext cx="7499350" cy="5256213"/>
          </a:xfrm>
        </p:spPr>
        <p:txBody>
          <a:bodyPr>
            <a:noAutofit/>
          </a:bodyPr>
          <a:lstStyle/>
          <a:p>
            <a:pPr marL="82296" indent="0" fontAlgn="auto">
              <a:spcAft>
                <a:spcPts val="0"/>
              </a:spcAft>
              <a:buFont typeface="Wingdings 2"/>
              <a:buNone/>
              <a:defRPr/>
            </a:pPr>
            <a:r>
              <a:rPr lang="ru-RU" sz="1600" b="1" dirty="0"/>
              <a:t>Работа учителя по подготовке учащихся к сдаче ЕГЭ. Отработка умений и навыков</a:t>
            </a:r>
          </a:p>
          <a:p>
            <a:pPr marL="82296" indent="0" fontAlgn="auto">
              <a:spcAft>
                <a:spcPts val="0"/>
              </a:spcAft>
              <a:buFont typeface="Wingdings 2"/>
              <a:buNone/>
              <a:defRPr/>
            </a:pPr>
            <a:r>
              <a:rPr lang="ru-RU" sz="1600" b="1" dirty="0"/>
              <a:t>при выполнении заданий, связанных с вопросами культуры.</a:t>
            </a:r>
          </a:p>
          <a:p>
            <a:pPr marL="82296" indent="0" fontAlgn="auto">
              <a:spcAft>
                <a:spcPts val="0"/>
              </a:spcAft>
              <a:buFont typeface="Wingdings 2"/>
              <a:buNone/>
              <a:defRPr/>
            </a:pPr>
            <a:r>
              <a:rPr lang="ru-RU" sz="1600" b="1" dirty="0"/>
              <a:t>В материалах ЕГЭ можно выделить следующие виды заданий, связанных с</a:t>
            </a:r>
          </a:p>
          <a:p>
            <a:pPr marL="82296" indent="0" fontAlgn="auto">
              <a:spcAft>
                <a:spcPts val="0"/>
              </a:spcAft>
              <a:buFont typeface="Wingdings 2"/>
              <a:buNone/>
              <a:defRPr/>
            </a:pPr>
            <a:r>
              <a:rPr lang="ru-RU" sz="1600" b="1" dirty="0"/>
              <a:t>вопросами культуры:</a:t>
            </a:r>
          </a:p>
          <a:p>
            <a:pPr marL="365760" indent="-283464" fontAlgn="auto">
              <a:spcAft>
                <a:spcPts val="0"/>
              </a:spcAft>
              <a:buFont typeface="Wingdings 2"/>
              <a:buChar char=""/>
              <a:defRPr/>
            </a:pPr>
            <a:r>
              <a:rPr lang="ru-RU" sz="1600" b="1" dirty="0"/>
              <a:t>1) на знание дат, хронологии </a:t>
            </a:r>
          </a:p>
          <a:p>
            <a:pPr marL="365760" indent="-283464" fontAlgn="auto">
              <a:spcAft>
                <a:spcPts val="0"/>
              </a:spcAft>
              <a:buFont typeface="Wingdings 2"/>
              <a:buChar char=""/>
              <a:defRPr/>
            </a:pPr>
            <a:r>
              <a:rPr lang="ru-RU" sz="1600" b="1" dirty="0"/>
              <a:t>2) на знание фактов </a:t>
            </a:r>
          </a:p>
          <a:p>
            <a:pPr marL="365760" indent="-283464" fontAlgn="auto">
              <a:spcAft>
                <a:spcPts val="0"/>
              </a:spcAft>
              <a:buFont typeface="Wingdings 2"/>
              <a:buChar char=""/>
              <a:defRPr/>
            </a:pPr>
            <a:r>
              <a:rPr lang="ru-RU" sz="1600" b="1" dirty="0"/>
              <a:t>3) на знание понятий терминов </a:t>
            </a:r>
          </a:p>
          <a:p>
            <a:pPr marL="365760" indent="-283464" fontAlgn="auto">
              <a:spcAft>
                <a:spcPts val="0"/>
              </a:spcAft>
              <a:buFont typeface="Wingdings 2"/>
              <a:buChar char=""/>
              <a:defRPr/>
            </a:pPr>
            <a:r>
              <a:rPr lang="ru-RU" sz="1600" b="1" dirty="0"/>
              <a:t>4) на соотношение фактов и понятий, характерных признаков явлений </a:t>
            </a:r>
          </a:p>
          <a:p>
            <a:pPr marL="365760" indent="-283464" fontAlgn="auto">
              <a:spcAft>
                <a:spcPts val="0"/>
              </a:spcAft>
              <a:buFont typeface="Wingdings 2"/>
              <a:buChar char=""/>
              <a:defRPr/>
            </a:pPr>
            <a:r>
              <a:rPr lang="ru-RU" sz="1600" b="1" dirty="0"/>
              <a:t>5) установление хронологической последовательности </a:t>
            </a:r>
          </a:p>
          <a:p>
            <a:pPr marL="365760" indent="-283464" fontAlgn="auto">
              <a:spcAft>
                <a:spcPts val="0"/>
              </a:spcAft>
              <a:buFont typeface="Wingdings 2"/>
              <a:buChar char=""/>
              <a:defRPr/>
            </a:pPr>
            <a:r>
              <a:rPr lang="ru-RU" sz="1600" b="1" dirty="0"/>
              <a:t>6) установление соответствия (между событиями и датами, между </a:t>
            </a:r>
            <a:r>
              <a:rPr lang="ru-RU" sz="1600" b="1" dirty="0" smtClean="0"/>
              <a:t>историческими личностями </a:t>
            </a:r>
            <a:r>
              <a:rPr lang="ru-RU" sz="1600" b="1" dirty="0"/>
              <a:t>и сферами их деятельности, произведениями искусства и т.д.) </a:t>
            </a:r>
          </a:p>
          <a:p>
            <a:pPr marL="365760" indent="-283464" fontAlgn="auto">
              <a:spcAft>
                <a:spcPts val="0"/>
              </a:spcAft>
              <a:buFont typeface="Wingdings 2"/>
              <a:buChar char=""/>
              <a:defRPr/>
            </a:pPr>
            <a:r>
              <a:rPr lang="ru-RU" sz="1600" b="1" dirty="0"/>
              <a:t>7) задания для работы с источниками </a:t>
            </a:r>
          </a:p>
          <a:p>
            <a:pPr marL="365760" indent="-283464" fontAlgn="auto">
              <a:spcAft>
                <a:spcPts val="0"/>
              </a:spcAft>
              <a:buFont typeface="Wingdings 2"/>
              <a:buChar char=""/>
              <a:defRPr/>
            </a:pPr>
            <a:r>
              <a:rPr lang="ru-RU" sz="1600" b="1" dirty="0"/>
              <a:t>8) с кратким открытым ответом </a:t>
            </a:r>
          </a:p>
          <a:p>
            <a:pPr marL="365760" indent="-283464" fontAlgn="auto">
              <a:spcAft>
                <a:spcPts val="0"/>
              </a:spcAft>
              <a:buFont typeface="Wingdings 2"/>
              <a:buChar char=""/>
              <a:defRPr/>
            </a:pPr>
            <a:r>
              <a:rPr lang="ru-RU" sz="1600" b="1" dirty="0"/>
              <a:t>9) задания на группировку событий, явлений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solidFill>
                <a:schemeClr val="tx2">
                  <a:satMod val="130000"/>
                </a:schemeClr>
              </a:solidFill>
            </a:endParaRPr>
          </a:p>
        </p:txBody>
      </p:sp>
      <p:sp>
        <p:nvSpPr>
          <p:cNvPr id="14338" name="Содержимое 2"/>
          <p:cNvSpPr>
            <a:spLocks noGrp="1"/>
          </p:cNvSpPr>
          <p:nvPr>
            <p:ph idx="1"/>
          </p:nvPr>
        </p:nvSpPr>
        <p:spPr>
          <a:xfrm>
            <a:off x="1435100" y="1268413"/>
            <a:ext cx="7499350" cy="4979987"/>
          </a:xfrm>
        </p:spPr>
        <p:txBody>
          <a:bodyPr/>
          <a:lstStyle/>
          <a:p>
            <a:r>
              <a:rPr lang="ru-RU" b="1" smtClean="0"/>
              <a:t>В настоящее время одной из ведущих мировых тенденций в системе образования является создание независимых систем оценки качества образования, включающих национальные экзамены. </a:t>
            </a:r>
          </a:p>
          <a:p>
            <a:r>
              <a:rPr lang="ru-RU" b="1" smtClean="0"/>
              <a:t>С 2009 года в России в штатный режим вступил единый государственный экзамен.</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fontAlgn="auto">
              <a:spcAft>
                <a:spcPts val="0"/>
              </a:spcAft>
              <a:defRPr/>
            </a:pPr>
            <a:r>
              <a:rPr lang="ru-RU" dirty="0" smtClean="0">
                <a:solidFill>
                  <a:schemeClr val="tx2">
                    <a:satMod val="130000"/>
                  </a:schemeClr>
                </a:solidFill>
              </a:rPr>
              <a:t>Основные направления деятельности</a:t>
            </a:r>
            <a:endParaRPr lang="ru-RU" dirty="0">
              <a:solidFill>
                <a:schemeClr val="tx2">
                  <a:satMod val="130000"/>
                </a:schemeClr>
              </a:solidFill>
            </a:endParaRPr>
          </a:p>
        </p:txBody>
      </p:sp>
      <p:sp>
        <p:nvSpPr>
          <p:cNvPr id="3" name="Объект 2"/>
          <p:cNvSpPr>
            <a:spLocks noGrp="1"/>
          </p:cNvSpPr>
          <p:nvPr>
            <p:ph idx="1"/>
          </p:nvPr>
        </p:nvSpPr>
        <p:spPr/>
        <p:txBody>
          <a:bodyPr>
            <a:normAutofit lnSpcReduction="10000"/>
          </a:bodyPr>
          <a:lstStyle/>
          <a:p>
            <a:pPr marL="365760" indent="-283464" fontAlgn="auto">
              <a:spcAft>
                <a:spcPts val="0"/>
              </a:spcAft>
              <a:buFont typeface="Wingdings" pitchFamily="2" charset="2"/>
              <a:buChar char="Ø"/>
              <a:defRPr/>
            </a:pPr>
            <a:r>
              <a:rPr lang="ru-RU" dirty="0"/>
              <a:t>работа с понятиями</a:t>
            </a:r>
          </a:p>
          <a:p>
            <a:pPr marL="365760" indent="-283464" fontAlgn="auto">
              <a:spcAft>
                <a:spcPts val="0"/>
              </a:spcAft>
              <a:buFont typeface="Wingdings" pitchFamily="2" charset="2"/>
              <a:buChar char="Ø"/>
              <a:defRPr/>
            </a:pPr>
            <a:r>
              <a:rPr lang="ru-RU" dirty="0" smtClean="0"/>
              <a:t>Развитие </a:t>
            </a:r>
            <a:r>
              <a:rPr lang="ru-RU" dirty="0"/>
              <a:t>критического мышления:</a:t>
            </a:r>
          </a:p>
          <a:p>
            <a:pPr marL="82296" indent="0" fontAlgn="auto">
              <a:spcAft>
                <a:spcPts val="0"/>
              </a:spcAft>
              <a:buFont typeface="Wingdings 2"/>
              <a:buNone/>
              <a:defRPr/>
            </a:pPr>
            <a:r>
              <a:rPr lang="ru-RU" dirty="0" smtClean="0"/>
              <a:t>логические </a:t>
            </a:r>
            <a:r>
              <a:rPr lang="ru-RU" dirty="0"/>
              <a:t>цепочки</a:t>
            </a:r>
            <a:r>
              <a:rPr lang="ru-RU" dirty="0" smtClean="0"/>
              <a:t>:</a:t>
            </a:r>
          </a:p>
          <a:p>
            <a:pPr marL="365760" indent="-283464" fontAlgn="auto">
              <a:spcAft>
                <a:spcPts val="0"/>
              </a:spcAft>
              <a:buFont typeface="Wingdings" pitchFamily="2" charset="2"/>
              <a:buChar char="Ø"/>
              <a:defRPr/>
            </a:pPr>
            <a:r>
              <a:rPr lang="ru-RU" dirty="0"/>
              <a:t>Методика «Закончи предложение…»:</a:t>
            </a:r>
          </a:p>
          <a:p>
            <a:pPr marL="82296" indent="0" fontAlgn="auto">
              <a:spcAft>
                <a:spcPts val="0"/>
              </a:spcAft>
              <a:buFont typeface="Wingdings 2"/>
              <a:buNone/>
              <a:defRPr/>
            </a:pPr>
            <a:r>
              <a:rPr lang="ru-RU" dirty="0"/>
              <a:t>А) Церковь Вознесения была построена в __________ (Коломенском)</a:t>
            </a:r>
          </a:p>
          <a:p>
            <a:pPr marL="82296" indent="0" fontAlgn="auto">
              <a:spcAft>
                <a:spcPts val="0"/>
              </a:spcAft>
              <a:buFont typeface="Wingdings 2"/>
              <a:buNone/>
              <a:defRPr/>
            </a:pPr>
            <a:r>
              <a:rPr lang="ru-RU" dirty="0"/>
              <a:t>Б) В ознаменования взятия Казани, в _________(Москве) был построен _________собор.</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solidFill>
                <a:schemeClr val="tx2">
                  <a:satMod val="130000"/>
                </a:schemeClr>
              </a:solidFill>
            </a:endParaRPr>
          </a:p>
        </p:txBody>
      </p:sp>
      <p:sp>
        <p:nvSpPr>
          <p:cNvPr id="3" name="Объект 2"/>
          <p:cNvSpPr>
            <a:spLocks noGrp="1"/>
          </p:cNvSpPr>
          <p:nvPr>
            <p:ph idx="1"/>
          </p:nvPr>
        </p:nvSpPr>
        <p:spPr>
          <a:xfrm>
            <a:off x="1435100" y="1052513"/>
            <a:ext cx="7499350" cy="5195887"/>
          </a:xfrm>
        </p:spPr>
        <p:txBody>
          <a:bodyPr>
            <a:normAutofit fontScale="92500" lnSpcReduction="20000"/>
          </a:bodyPr>
          <a:lstStyle/>
          <a:p>
            <a:pPr marL="365760" indent="-283464" fontAlgn="auto">
              <a:spcAft>
                <a:spcPts val="0"/>
              </a:spcAft>
              <a:buFont typeface="Wingdings" pitchFamily="2" charset="2"/>
              <a:buChar char="Ø"/>
              <a:defRPr/>
            </a:pPr>
            <a:r>
              <a:rPr lang="ru-RU" b="1" dirty="0"/>
              <a:t>Согласны или не согласны с утверждением: </a:t>
            </a:r>
          </a:p>
          <a:p>
            <a:pPr marL="82296" indent="0" fontAlgn="auto">
              <a:spcAft>
                <a:spcPts val="0"/>
              </a:spcAft>
              <a:buFont typeface="Wingdings 2"/>
              <a:buNone/>
              <a:defRPr/>
            </a:pPr>
            <a:r>
              <a:rPr lang="ru-RU" b="1" dirty="0"/>
              <a:t>А)  Памятник  древнерусской  литературы  «Поучение  детям»  был  написан  князем</a:t>
            </a:r>
          </a:p>
          <a:p>
            <a:pPr marL="82296" indent="0" fontAlgn="auto">
              <a:spcAft>
                <a:spcPts val="0"/>
              </a:spcAft>
              <a:buFont typeface="Wingdings 2"/>
              <a:buNone/>
              <a:defRPr/>
            </a:pPr>
            <a:r>
              <a:rPr lang="ru-RU" b="1" dirty="0"/>
              <a:t>Владимиром Мономахом (да)</a:t>
            </a:r>
          </a:p>
          <a:p>
            <a:pPr marL="82296" indent="0" fontAlgn="auto">
              <a:spcAft>
                <a:spcPts val="0"/>
              </a:spcAft>
              <a:buFont typeface="Wingdings 2"/>
              <a:buNone/>
              <a:defRPr/>
            </a:pPr>
            <a:r>
              <a:rPr lang="ru-RU" b="1" dirty="0"/>
              <a:t>Б) «Слово о полку Игореве» повествует о походе русских князей против печенегов (нет,</a:t>
            </a:r>
          </a:p>
          <a:p>
            <a:pPr marL="82296" indent="0" fontAlgn="auto">
              <a:spcAft>
                <a:spcPts val="0"/>
              </a:spcAft>
              <a:buFont typeface="Wingdings 2"/>
              <a:buNone/>
              <a:defRPr/>
            </a:pPr>
            <a:r>
              <a:rPr lang="ru-RU" b="1" dirty="0"/>
              <a:t>половцев) </a:t>
            </a:r>
          </a:p>
          <a:p>
            <a:pPr marL="82296" indent="0" fontAlgn="auto">
              <a:spcAft>
                <a:spcPts val="0"/>
              </a:spcAft>
              <a:buFont typeface="Wingdings 2"/>
              <a:buNone/>
              <a:defRPr/>
            </a:pPr>
            <a:r>
              <a:rPr lang="ru-RU" b="1" dirty="0"/>
              <a:t>В) Автором «Слова о законе и благодати» был монах Нестор (нет, митрополит Илларион)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solidFill>
                <a:schemeClr val="tx2">
                  <a:satMod val="130000"/>
                </a:schemeClr>
              </a:solidFill>
            </a:endParaRPr>
          </a:p>
        </p:txBody>
      </p:sp>
      <p:sp>
        <p:nvSpPr>
          <p:cNvPr id="3" name="Объект 2"/>
          <p:cNvSpPr>
            <a:spLocks noGrp="1"/>
          </p:cNvSpPr>
          <p:nvPr>
            <p:ph idx="1"/>
          </p:nvPr>
        </p:nvSpPr>
        <p:spPr/>
        <p:txBody>
          <a:bodyPr>
            <a:normAutofit fontScale="40000" lnSpcReduction="20000"/>
          </a:bodyPr>
          <a:lstStyle/>
          <a:p>
            <a:pPr marL="365760" indent="-283464" fontAlgn="auto">
              <a:spcAft>
                <a:spcPts val="0"/>
              </a:spcAft>
              <a:buFont typeface="Wingdings 2"/>
              <a:buChar char=""/>
              <a:defRPr/>
            </a:pPr>
            <a:r>
              <a:rPr lang="ru-RU" b="1" dirty="0"/>
              <a:t>Одним из наиболее сложных заданий части 3 с открытыми развернутыми</a:t>
            </a:r>
          </a:p>
          <a:p>
            <a:pPr marL="82296" indent="0" fontAlgn="auto">
              <a:spcAft>
                <a:spcPts val="0"/>
              </a:spcAft>
              <a:buFont typeface="Wingdings 2"/>
              <a:buNone/>
              <a:defRPr/>
            </a:pPr>
            <a:r>
              <a:rPr lang="ru-RU" b="1" dirty="0"/>
              <a:t>ответами  оказывается  </a:t>
            </a:r>
            <a:r>
              <a:rPr lang="ru-RU" b="1" dirty="0" smtClean="0"/>
              <a:t>задание,    </a:t>
            </a:r>
            <a:r>
              <a:rPr lang="ru-RU" b="1" dirty="0"/>
              <a:t>которое  проверяет  умение  выпускников</a:t>
            </a:r>
          </a:p>
          <a:p>
            <a:pPr marL="82296" indent="0" fontAlgn="auto">
              <a:spcAft>
                <a:spcPts val="0"/>
              </a:spcAft>
              <a:buFont typeface="Wingdings 2"/>
              <a:buNone/>
              <a:defRPr/>
            </a:pPr>
            <a:r>
              <a:rPr lang="ru-RU" b="1" dirty="0"/>
              <a:t>проводить  сравнение  исторических  объектов.  Выявляются  трудности  разного</a:t>
            </a:r>
          </a:p>
          <a:p>
            <a:pPr marL="82296" indent="0" fontAlgn="auto">
              <a:spcAft>
                <a:spcPts val="0"/>
              </a:spcAft>
              <a:buFont typeface="Wingdings 2"/>
              <a:buNone/>
              <a:defRPr/>
            </a:pPr>
            <a:r>
              <a:rPr lang="ru-RU" b="1" dirty="0"/>
              <a:t>характера – слабое умение определять черты сходства рассматриваемых объектов</a:t>
            </a:r>
          </a:p>
          <a:p>
            <a:pPr marL="82296" indent="0" fontAlgn="auto">
              <a:spcAft>
                <a:spcPts val="0"/>
              </a:spcAft>
              <a:buFont typeface="Wingdings 2"/>
              <a:buNone/>
              <a:defRPr/>
            </a:pPr>
            <a:r>
              <a:rPr lang="ru-RU" b="1" dirty="0"/>
              <a:t>(целей, причин, последствий каких-либо действий, деятельности исторических лиц,</a:t>
            </a:r>
          </a:p>
          <a:p>
            <a:pPr marL="82296" indent="0" fontAlgn="auto">
              <a:spcAft>
                <a:spcPts val="0"/>
              </a:spcAft>
              <a:buFont typeface="Wingdings 2"/>
              <a:buNone/>
              <a:defRPr/>
            </a:pPr>
            <a:r>
              <a:rPr lang="ru-RU" b="1" dirty="0"/>
              <a:t>характерных черт периодов, мероприятий проводимых реформ и т.д.), неумение</a:t>
            </a:r>
          </a:p>
          <a:p>
            <a:pPr marL="82296" indent="0" fontAlgn="auto">
              <a:spcAft>
                <a:spcPts val="0"/>
              </a:spcAft>
              <a:buFont typeface="Wingdings 2"/>
              <a:buNone/>
              <a:defRPr/>
            </a:pPr>
            <a:r>
              <a:rPr lang="ru-RU" b="1" dirty="0"/>
              <a:t>характеризовать  различия  на  единой  логической  основе,  по  одним  и  тем  же</a:t>
            </a:r>
          </a:p>
          <a:p>
            <a:pPr marL="82296" indent="0" fontAlgn="auto">
              <a:spcAft>
                <a:spcPts val="0"/>
              </a:spcAft>
              <a:buFont typeface="Wingdings 2"/>
              <a:buNone/>
              <a:defRPr/>
            </a:pPr>
            <a:r>
              <a:rPr lang="ru-RU" b="1" dirty="0"/>
              <a:t>характерным признакам. Сравнительная характеристика сложный прием анализа,</a:t>
            </a:r>
          </a:p>
          <a:p>
            <a:pPr marL="82296" indent="0" fontAlgn="auto">
              <a:spcAft>
                <a:spcPts val="0"/>
              </a:spcAft>
              <a:buFont typeface="Wingdings 2"/>
              <a:buNone/>
              <a:defRPr/>
            </a:pPr>
            <a:r>
              <a:rPr lang="ru-RU" b="1" dirty="0"/>
              <a:t>сопоставления и обобщения по содержательным линиям однородных исторических</a:t>
            </a:r>
          </a:p>
          <a:p>
            <a:pPr marL="82296" indent="0" fontAlgn="auto">
              <a:spcAft>
                <a:spcPts val="0"/>
              </a:spcAft>
              <a:buFont typeface="Wingdings 2"/>
              <a:buNone/>
              <a:defRPr/>
            </a:pPr>
            <a:r>
              <a:rPr lang="ru-RU" b="1" dirty="0"/>
              <a:t>фактов. Выполняя данное задание, ученик должен знать:</a:t>
            </a:r>
          </a:p>
          <a:p>
            <a:pPr marL="365760" indent="-283464" fontAlgn="auto">
              <a:spcAft>
                <a:spcPts val="0"/>
              </a:spcAft>
              <a:buFont typeface="Wingdings" pitchFamily="2" charset="2"/>
              <a:buChar char="v"/>
              <a:defRPr/>
            </a:pPr>
            <a:r>
              <a:rPr lang="ru-RU" b="1" dirty="0" smtClean="0"/>
              <a:t> </a:t>
            </a:r>
            <a:r>
              <a:rPr lang="ru-RU" b="1" dirty="0"/>
              <a:t>В чем заключается суть сравнения;</a:t>
            </a:r>
          </a:p>
          <a:p>
            <a:pPr marL="365760" indent="-283464" fontAlgn="auto">
              <a:spcAft>
                <a:spcPts val="0"/>
              </a:spcAft>
              <a:buFont typeface="Wingdings" pitchFamily="2" charset="2"/>
              <a:buChar char="v"/>
              <a:defRPr/>
            </a:pPr>
            <a:r>
              <a:rPr lang="ru-RU" b="1" dirty="0" smtClean="0"/>
              <a:t>По  </a:t>
            </a:r>
            <a:r>
              <a:rPr lang="ru-RU" b="1" dirty="0"/>
              <a:t>каким  критериям  выделяются  и  формулируются  линии  сравнения</a:t>
            </a:r>
          </a:p>
          <a:p>
            <a:pPr marL="82296" indent="0" fontAlgn="auto">
              <a:spcAft>
                <a:spcPts val="0"/>
              </a:spcAft>
              <a:buFont typeface="Wingdings 2"/>
              <a:buNone/>
              <a:defRPr/>
            </a:pPr>
            <a:r>
              <a:rPr lang="ru-RU" b="1" dirty="0"/>
              <a:t>однородных фактов;</a:t>
            </a:r>
          </a:p>
          <a:p>
            <a:pPr marL="82296" indent="0" fontAlgn="auto">
              <a:spcAft>
                <a:spcPts val="0"/>
              </a:spcAft>
              <a:buFont typeface="Wingdings 2"/>
              <a:buNone/>
              <a:defRPr/>
            </a:pPr>
            <a:r>
              <a:rPr lang="ru-RU" b="1" dirty="0" smtClean="0"/>
              <a:t> </a:t>
            </a:r>
            <a:r>
              <a:rPr lang="ru-RU" b="1" dirty="0"/>
              <a:t>Какие выводы можно сделать по итогам сравнения;</a:t>
            </a:r>
          </a:p>
          <a:p>
            <a:pPr marL="365760" indent="-283464" fontAlgn="auto">
              <a:spcAft>
                <a:spcPts val="0"/>
              </a:spcAft>
              <a:buFont typeface="Wingdings" pitchFamily="2" charset="2"/>
              <a:buChar char="v"/>
              <a:defRPr/>
            </a:pPr>
            <a:r>
              <a:rPr lang="ru-RU" b="1" dirty="0" smtClean="0"/>
              <a:t>Какие </a:t>
            </a:r>
            <a:r>
              <a:rPr lang="ru-RU" b="1" dirty="0"/>
              <a:t>варианты сравнения существуют;</a:t>
            </a:r>
          </a:p>
          <a:p>
            <a:pPr marL="365760" indent="-283464" fontAlgn="auto">
              <a:spcAft>
                <a:spcPts val="0"/>
              </a:spcAft>
              <a:buFont typeface="Wingdings" pitchFamily="2" charset="2"/>
              <a:buChar char="v"/>
              <a:defRPr/>
            </a:pPr>
            <a:r>
              <a:rPr lang="ru-RU" b="1" dirty="0" smtClean="0"/>
              <a:t>Что </a:t>
            </a:r>
            <a:r>
              <a:rPr lang="ru-RU" b="1" dirty="0"/>
              <a:t>такое парные и непарные признаки.</a:t>
            </a:r>
          </a:p>
          <a:p>
            <a:pPr marL="82296" indent="0" fontAlgn="auto">
              <a:spcAft>
                <a:spcPts val="0"/>
              </a:spcAft>
              <a:buFont typeface="Wingdings 2"/>
              <a:buNone/>
              <a:defRPr/>
            </a:pPr>
            <a:r>
              <a:rPr lang="ru-RU" b="1" dirty="0" smtClean="0"/>
              <a:t>Результат </a:t>
            </a:r>
            <a:r>
              <a:rPr lang="ru-RU" b="1" dirty="0"/>
              <a:t>своей работы ученик должен оформить в виде таблицы. Трудность</a:t>
            </a:r>
          </a:p>
          <a:p>
            <a:pPr marL="82296" indent="0" fontAlgn="auto">
              <a:spcAft>
                <a:spcPts val="0"/>
              </a:spcAft>
              <a:buFont typeface="Wingdings 2"/>
              <a:buNone/>
              <a:defRPr/>
            </a:pPr>
            <a:r>
              <a:rPr lang="ru-RU" b="1" dirty="0"/>
              <a:t>еще заключается в том, что в учебниках истории нет таких сравнительных</a:t>
            </a:r>
          </a:p>
          <a:p>
            <a:pPr marL="82296" indent="0" fontAlgn="auto">
              <a:spcAft>
                <a:spcPts val="0"/>
              </a:spcAft>
              <a:buFont typeface="Wingdings 2"/>
              <a:buNone/>
              <a:defRPr/>
            </a:pPr>
            <a:r>
              <a:rPr lang="ru-RU" b="1" dirty="0"/>
              <a:t>таблиц.</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solidFill>
                <a:schemeClr val="tx2">
                  <a:satMod val="130000"/>
                </a:schemeClr>
              </a:solidFill>
            </a:endParaRPr>
          </a:p>
        </p:txBody>
      </p:sp>
      <p:sp>
        <p:nvSpPr>
          <p:cNvPr id="3" name="Объект 2"/>
          <p:cNvSpPr>
            <a:spLocks noGrp="1"/>
          </p:cNvSpPr>
          <p:nvPr>
            <p:ph idx="1"/>
          </p:nvPr>
        </p:nvSpPr>
        <p:spPr/>
        <p:txBody>
          <a:bodyPr>
            <a:normAutofit fontScale="92500" lnSpcReduction="10000"/>
          </a:bodyPr>
          <a:lstStyle/>
          <a:p>
            <a:pPr marL="365760" indent="-283464" fontAlgn="auto">
              <a:spcAft>
                <a:spcPts val="0"/>
              </a:spcAft>
              <a:buFont typeface="Wingdings 2"/>
              <a:buChar char=""/>
              <a:defRPr/>
            </a:pPr>
            <a:r>
              <a:rPr lang="ru-RU" b="1" dirty="0"/>
              <a:t>        Экзамен выявил проблемы с установлением хронологической последовательности событий, систематизацией исторической </a:t>
            </a:r>
            <a:r>
              <a:rPr lang="ru-RU" b="1" dirty="0" smtClean="0"/>
              <a:t>информации, умением </a:t>
            </a:r>
            <a:r>
              <a:rPr lang="ru-RU" b="1" dirty="0"/>
              <a:t>проводить систематизацию по одному основанию; </a:t>
            </a:r>
            <a:r>
              <a:rPr lang="ru-RU" b="1" dirty="0" smtClean="0"/>
              <a:t>по </a:t>
            </a:r>
            <a:r>
              <a:rPr lang="ru-RU" b="1" dirty="0"/>
              <a:t>нескольким </a:t>
            </a:r>
            <a:r>
              <a:rPr lang="ru-RU" b="1" dirty="0" smtClean="0"/>
              <a:t>основаниям</a:t>
            </a:r>
            <a:r>
              <a:rPr lang="ru-RU" b="1" dirty="0"/>
              <a:t>,</a:t>
            </a:r>
            <a:r>
              <a:rPr lang="ru-RU" b="1" dirty="0" smtClean="0"/>
              <a:t> </a:t>
            </a:r>
            <a:r>
              <a:rPr lang="ru-RU" b="1" dirty="0"/>
              <a:t>систематизацию табличной информации по нескольким основаниям, что оказалось наиболее трудными для испытуемых.</a:t>
            </a:r>
            <a:endParaRPr lang="ru-RU" dirty="0"/>
          </a:p>
          <a:p>
            <a:pPr marL="365760" indent="-283464" fontAlgn="auto">
              <a:spcAft>
                <a:spcPts val="0"/>
              </a:spcAft>
              <a:buFont typeface="Wingdings 2"/>
              <a:buChar char=""/>
              <a:defRPr/>
            </a:pPr>
            <a:endParaRPr lang="ru-RU"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solidFill>
                <a:schemeClr val="tx2">
                  <a:satMod val="130000"/>
                </a:schemeClr>
              </a:solidFill>
            </a:endParaRPr>
          </a:p>
        </p:txBody>
      </p:sp>
      <p:sp>
        <p:nvSpPr>
          <p:cNvPr id="3" name="Объект 2"/>
          <p:cNvSpPr>
            <a:spLocks noGrp="1"/>
          </p:cNvSpPr>
          <p:nvPr>
            <p:ph idx="1"/>
          </p:nvPr>
        </p:nvSpPr>
        <p:spPr/>
        <p:txBody>
          <a:bodyPr>
            <a:normAutofit/>
          </a:bodyPr>
          <a:lstStyle/>
          <a:p>
            <a:pPr marL="82296" indent="0" fontAlgn="auto">
              <a:spcAft>
                <a:spcPts val="0"/>
              </a:spcAft>
              <a:buFont typeface="Wingdings 2"/>
              <a:buNone/>
              <a:defRPr/>
            </a:pPr>
            <a:r>
              <a:rPr lang="ru-RU" b="1" dirty="0"/>
              <a:t>        Около 8% участников экзамена не приступали к выполнению заданий с развернутым ответом. </a:t>
            </a:r>
            <a:endParaRPr lang="ru-RU" b="1" dirty="0" smtClean="0"/>
          </a:p>
          <a:p>
            <a:pPr marL="365760" indent="-283464" fontAlgn="auto">
              <a:spcAft>
                <a:spcPts val="0"/>
              </a:spcAft>
              <a:buFont typeface="Wingdings" pitchFamily="2" charset="2"/>
              <a:buChar char="Ø"/>
              <a:defRPr/>
            </a:pPr>
            <a:r>
              <a:rPr lang="ru-RU" b="1" dirty="0" smtClean="0"/>
              <a:t>Блок </a:t>
            </a:r>
            <a:r>
              <a:rPr lang="ru-RU" b="1" dirty="0"/>
              <a:t>заданий </a:t>
            </a:r>
            <a:r>
              <a:rPr lang="ru-RU" b="1" dirty="0" smtClean="0"/>
              <a:t>был </a:t>
            </a:r>
            <a:r>
              <a:rPr lang="ru-RU" b="1" dirty="0"/>
              <a:t>связан с анализом фрагмента исторического источника. </a:t>
            </a:r>
            <a:endParaRPr lang="ru-RU" b="1" dirty="0" smtClean="0"/>
          </a:p>
          <a:p>
            <a:pPr marL="365760" indent="-283464" fontAlgn="auto">
              <a:spcAft>
                <a:spcPts val="0"/>
              </a:spcAft>
              <a:buFont typeface="Wingdings" pitchFamily="2" charset="2"/>
              <a:buChar char="Ø"/>
              <a:defRPr/>
            </a:pPr>
            <a:r>
              <a:rPr lang="ru-RU" b="1" dirty="0" smtClean="0"/>
              <a:t>Задание </a:t>
            </a:r>
            <a:r>
              <a:rPr lang="ru-RU" b="1" dirty="0"/>
              <a:t>на атрибуцию исторического источника результативно выполнили только половина участников экзамена</a:t>
            </a:r>
            <a:endParaRPr lang="ru-RU"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ru-RU" dirty="0" smtClean="0">
                <a:solidFill>
                  <a:schemeClr val="tx2">
                    <a:satMod val="130000"/>
                  </a:schemeClr>
                </a:solidFill>
              </a:rPr>
              <a:t>ОБЩЕСТВОЗНАНИЕ</a:t>
            </a:r>
            <a:endParaRPr lang="ru-RU" dirty="0">
              <a:solidFill>
                <a:schemeClr val="tx2">
                  <a:satMod val="130000"/>
                </a:schemeClr>
              </a:solidFill>
            </a:endParaRPr>
          </a:p>
        </p:txBody>
      </p:sp>
      <p:sp>
        <p:nvSpPr>
          <p:cNvPr id="38914" name="Объект 2"/>
          <p:cNvSpPr>
            <a:spLocks noGrp="1"/>
          </p:cNvSpPr>
          <p:nvPr>
            <p:ph idx="1"/>
          </p:nvPr>
        </p:nvSpPr>
        <p:spPr/>
        <p:txBody>
          <a:bodyPr/>
          <a:lstStyle/>
          <a:p>
            <a:r>
              <a:rPr lang="ru-RU" b="1" smtClean="0"/>
              <a:t>Подготовка к ЕГЭ по обществознанию является, пожалуй, наиболее сложной задачей. </a:t>
            </a:r>
          </a:p>
          <a:p>
            <a:r>
              <a:rPr lang="ru-RU" b="1" smtClean="0"/>
              <a:t>В чем же сложность? Обществознание включает в себя несколько общественных дисциплин - философию, экономику, социологию, политологию, социальную психологию, правоведение.</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solidFill>
                <a:schemeClr val="tx2">
                  <a:satMod val="130000"/>
                </a:schemeClr>
              </a:solidFill>
            </a:endParaRPr>
          </a:p>
        </p:txBody>
      </p:sp>
      <p:sp>
        <p:nvSpPr>
          <p:cNvPr id="3" name="Объект 2"/>
          <p:cNvSpPr>
            <a:spLocks noGrp="1"/>
          </p:cNvSpPr>
          <p:nvPr>
            <p:ph idx="1"/>
          </p:nvPr>
        </p:nvSpPr>
        <p:spPr/>
        <p:txBody>
          <a:bodyPr>
            <a:normAutofit fontScale="77500" lnSpcReduction="20000"/>
          </a:bodyPr>
          <a:lstStyle/>
          <a:p>
            <a:pPr marL="365760" indent="-283464" fontAlgn="auto">
              <a:spcAft>
                <a:spcPts val="0"/>
              </a:spcAft>
              <a:buFont typeface="Wingdings 2"/>
              <a:buChar char=""/>
              <a:defRPr/>
            </a:pPr>
            <a:r>
              <a:rPr lang="ru-RU" b="1" dirty="0"/>
              <a:t>Подготовку к ЕГЭ по обществознанию можно осуществлять на практических занятиях, на которые отводится по 2 спаренных часа в неделю для каждого класса. Темы практических занятий примерно соответствуют темам уроков, но проводятся практические занятия через некоторое время (1-2 недели) после соответствующего урока. Практикум, как правило, проходит в форме работы с раздаточным материалом, включающим задания ЕГЭ части С по обществознанию. В раздаточный материал, по возможности, включаются все типы заданий, которые вообще можно найти в части С.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solidFill>
                <a:schemeClr val="tx2">
                  <a:satMod val="130000"/>
                </a:schemeClr>
              </a:solidFill>
            </a:endParaRPr>
          </a:p>
        </p:txBody>
      </p:sp>
      <p:sp>
        <p:nvSpPr>
          <p:cNvPr id="3" name="Объект 2"/>
          <p:cNvSpPr>
            <a:spLocks noGrp="1"/>
          </p:cNvSpPr>
          <p:nvPr>
            <p:ph idx="1"/>
          </p:nvPr>
        </p:nvSpPr>
        <p:spPr/>
        <p:txBody>
          <a:bodyPr>
            <a:normAutofit fontScale="85000" lnSpcReduction="10000"/>
          </a:bodyPr>
          <a:lstStyle/>
          <a:p>
            <a:pPr marL="365760" indent="-283464" fontAlgn="auto">
              <a:spcAft>
                <a:spcPts val="0"/>
              </a:spcAft>
              <a:buFont typeface="Wingdings 2"/>
              <a:buChar char=""/>
              <a:defRPr/>
            </a:pPr>
            <a:r>
              <a:rPr lang="ru-RU" b="1" dirty="0"/>
              <a:t>Кроме того, раздаточный материал может содержать специальные задания обучающего характера, направленные на формирование определённых навыков, необходимых для выполнения заданий ЕГЭ того или иного типа. Учащимся даётся время на письменное выполнение определённого задания, а затем кто-то из них выходит к доске для ответа. В случае затруднения остальные учащиеся помогают отвечающему. Заканчивается каждое практическое занятие написанием тестов по данной теме.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solidFill>
                <a:schemeClr val="tx2">
                  <a:satMod val="130000"/>
                </a:schemeClr>
              </a:solidFill>
            </a:endParaRPr>
          </a:p>
        </p:txBody>
      </p:sp>
      <p:sp>
        <p:nvSpPr>
          <p:cNvPr id="3" name="Объект 2"/>
          <p:cNvSpPr>
            <a:spLocks noGrp="1"/>
          </p:cNvSpPr>
          <p:nvPr>
            <p:ph idx="1"/>
          </p:nvPr>
        </p:nvSpPr>
        <p:spPr/>
        <p:txBody>
          <a:bodyPr>
            <a:normAutofit fontScale="92500" lnSpcReduction="10000"/>
          </a:bodyPr>
          <a:lstStyle/>
          <a:p>
            <a:pPr marL="365760" indent="-283464" fontAlgn="auto">
              <a:spcAft>
                <a:spcPts val="0"/>
              </a:spcAft>
              <a:buFont typeface="Wingdings 2"/>
              <a:buChar char=""/>
              <a:defRPr/>
            </a:pPr>
            <a:r>
              <a:rPr lang="ru-RU" b="1" dirty="0"/>
              <a:t>По итогам больших разделов учебного материала учащиеся пишут контрольную работу на основе ЕГЭ (рассчитанную также на 2 часа), состоящую из заданий частей А, В, и С, но включающую только материал по пройденному разделу. После проверки работы учитель обязательно делает анализ её выполнения, выявляя те типы заданий, с которыми учащиеся справляются хуже всего.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solidFill>
                <a:schemeClr val="tx2">
                  <a:satMod val="130000"/>
                </a:schemeClr>
              </a:solidFill>
            </a:endParaRPr>
          </a:p>
        </p:txBody>
      </p:sp>
      <p:sp>
        <p:nvSpPr>
          <p:cNvPr id="3" name="Объект 2"/>
          <p:cNvSpPr>
            <a:spLocks noGrp="1"/>
          </p:cNvSpPr>
          <p:nvPr>
            <p:ph idx="1"/>
          </p:nvPr>
        </p:nvSpPr>
        <p:spPr/>
        <p:txBody>
          <a:bodyPr>
            <a:normAutofit fontScale="85000" lnSpcReduction="20000"/>
          </a:bodyPr>
          <a:lstStyle/>
          <a:p>
            <a:pPr marL="365760" indent="-283464" fontAlgn="auto">
              <a:spcAft>
                <a:spcPts val="0"/>
              </a:spcAft>
              <a:buFont typeface="Wingdings 2"/>
              <a:buChar char=""/>
              <a:defRPr/>
            </a:pPr>
            <a:r>
              <a:rPr lang="ru-RU" b="1" dirty="0"/>
              <a:t>Затем он отрабатывает выполнение этих типов заданий на специальных занятиях или во внеурочное время и даёт учащимся выполнить ещё одну или несколько работ, включающих, только такие задания. Для удобства анализа контрольной работы по определённому разделу курса, при её составлении желательно разработать мини-кодификатор этого раздела, т.е. сделать так, чтобы однотипные задания в разных вариантах стояли под одними и теми же номерами. </a:t>
            </a:r>
            <a:br>
              <a:rPr lang="ru-RU" b="1" dirty="0"/>
            </a:br>
            <a:endParaRPr lang="ru-RU"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solidFill>
                <a:schemeClr val="tx2">
                  <a:satMod val="130000"/>
                </a:schemeClr>
              </a:solidFill>
            </a:endParaRPr>
          </a:p>
        </p:txBody>
      </p:sp>
      <p:sp>
        <p:nvSpPr>
          <p:cNvPr id="15362" name="Содержимое 2"/>
          <p:cNvSpPr>
            <a:spLocks noGrp="1"/>
          </p:cNvSpPr>
          <p:nvPr>
            <p:ph idx="1"/>
          </p:nvPr>
        </p:nvSpPr>
        <p:spPr/>
        <p:txBody>
          <a:bodyPr/>
          <a:lstStyle/>
          <a:p>
            <a:r>
              <a:rPr lang="ru-RU" b="1" smtClean="0"/>
              <a:t>Шестой год ЕГЭ выступает в качестве связующего и регулирующего звена, обеспечивающего соединение двух взаимосвязанных процессов на единой основе использования современных педагогических измерений и контрольно-оценочных процедур.</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solidFill>
                <a:schemeClr val="tx2">
                  <a:satMod val="130000"/>
                </a:schemeClr>
              </a:solidFill>
            </a:endParaRPr>
          </a:p>
        </p:txBody>
      </p:sp>
      <p:sp>
        <p:nvSpPr>
          <p:cNvPr id="44034" name="Объект 2"/>
          <p:cNvSpPr>
            <a:spLocks noGrp="1"/>
          </p:cNvSpPr>
          <p:nvPr>
            <p:ph idx="1"/>
          </p:nvPr>
        </p:nvSpPr>
        <p:spPr/>
        <p:txBody>
          <a:bodyPr/>
          <a:lstStyle/>
          <a:p>
            <a:pPr marL="80963" indent="0">
              <a:buFont typeface="Wingdings 2" pitchFamily="18" charset="2"/>
              <a:buNone/>
            </a:pPr>
            <a:r>
              <a:rPr lang="ru-RU" sz="2700" b="1" smtClean="0"/>
              <a:t>Второе направление подготовки учащихся к ЕГЭ охватывает тех из них, кто учится не в профильных, а в общеобразовательных классах и тех, кто учится в профильном классе, не включающем углублённое изучение обществознания, но решил его сдавать в форме ЕГЭ. Понятно, что в рамках основного курса (2 часа в неделю) подготовить учащихся к ЕГЭ на более или менее приличном уровне просто невозможно. Но готовить их надо.</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solidFill>
                <a:schemeClr val="tx2">
                  <a:satMod val="130000"/>
                </a:schemeClr>
              </a:solidFill>
            </a:endParaRPr>
          </a:p>
        </p:txBody>
      </p:sp>
      <p:sp>
        <p:nvSpPr>
          <p:cNvPr id="3" name="Объект 2"/>
          <p:cNvSpPr>
            <a:spLocks noGrp="1"/>
          </p:cNvSpPr>
          <p:nvPr>
            <p:ph idx="1"/>
          </p:nvPr>
        </p:nvSpPr>
        <p:spPr/>
        <p:txBody>
          <a:bodyPr>
            <a:normAutofit fontScale="77500" lnSpcReduction="20000"/>
          </a:bodyPr>
          <a:lstStyle/>
          <a:p>
            <a:pPr marL="365760" indent="-283464" fontAlgn="auto">
              <a:spcAft>
                <a:spcPts val="0"/>
              </a:spcAft>
              <a:buFont typeface="Wingdings 2"/>
              <a:buChar char=""/>
              <a:defRPr/>
            </a:pPr>
            <a:r>
              <a:rPr lang="ru-RU" b="1" dirty="0"/>
              <a:t>В результате работы по их подготовке был накоплен определённый опыт, на основе которого </a:t>
            </a:r>
            <a:r>
              <a:rPr lang="ru-RU" b="1" dirty="0" smtClean="0"/>
              <a:t> </a:t>
            </a:r>
            <a:r>
              <a:rPr lang="ru-RU" b="1" dirty="0"/>
              <a:t>составлена программа элективного курса «Подготовка к единому государственному экзамену по обществознанию» для учащихся 11 классов. Данный курс направлен, прежде всего, на формирование у учащихся тех навыков, которые необходимы именно для успешной сдачи единого государственного экзамена. На занятиях учащиеся знакомятся с особенностями выполнения различных типов заданий ЕГЭ. Большое место занимает также практическое выполнение заданий. Такова общая схема подготовки к ЕГЭ.</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solidFill>
                <a:schemeClr val="tx2">
                  <a:satMod val="130000"/>
                </a:schemeClr>
              </a:solidFill>
            </a:endParaRPr>
          </a:p>
        </p:txBody>
      </p:sp>
      <p:sp>
        <p:nvSpPr>
          <p:cNvPr id="3" name="Объект 2"/>
          <p:cNvSpPr>
            <a:spLocks noGrp="1"/>
          </p:cNvSpPr>
          <p:nvPr>
            <p:ph idx="1"/>
          </p:nvPr>
        </p:nvSpPr>
        <p:spPr/>
        <p:txBody>
          <a:bodyPr>
            <a:normAutofit fontScale="70000" lnSpcReduction="20000"/>
          </a:bodyPr>
          <a:lstStyle/>
          <a:p>
            <a:pPr marL="365760" indent="-283464" fontAlgn="auto">
              <a:spcAft>
                <a:spcPts val="0"/>
              </a:spcAft>
              <a:buFont typeface="Wingdings 2"/>
              <a:buChar char=""/>
              <a:defRPr/>
            </a:pPr>
            <a:r>
              <a:rPr lang="ru-RU" b="1" dirty="0"/>
              <a:t>Два указанных направления, как видно, отличаются друг от друга тем, что в первом из них приоритет отдаётся изучению теоретического и практического материала. Формированию навыков, необходимых для успешной сдачи экзамена (вплоть до знакомства с бланком ответов ЕГЭ и тренировки по правильному его заполнению), в этом случае, также придаётся большое значение, но всё же на первом месте стоит изучение обществознания. Во втором направлении за основу берётся работа именно по формированию навыков, а фактический материал играет, скорее, вспомогательную роль, хотя, конечно, всё равно в ходе работы происходит его повторение и закрепление. Идеальным вариантом можно считать ситуацию, когда есть возможность подготовить учащихся по обоим направлениям.</a:t>
            </a:r>
          </a:p>
          <a:p>
            <a:pPr marL="365760" indent="-283464" fontAlgn="auto">
              <a:spcAft>
                <a:spcPts val="0"/>
              </a:spcAft>
              <a:buFont typeface="Wingdings 2"/>
              <a:buChar char=""/>
              <a:defRPr/>
            </a:pPr>
            <a:endParaRPr lang="ru-RU" b="1"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95288" y="2133600"/>
            <a:ext cx="8280400" cy="4391025"/>
          </a:xfrm>
        </p:spPr>
        <p:txBody>
          <a:bodyPr>
            <a:normAutofit fontScale="62500" lnSpcReduction="20000"/>
          </a:bodyPr>
          <a:lstStyle/>
          <a:p>
            <a:pPr marL="365760" indent="-283464" eaLnBrk="0" fontAlgn="auto" hangingPunct="0">
              <a:lnSpc>
                <a:spcPct val="115000"/>
              </a:lnSpc>
              <a:spcAft>
                <a:spcPts val="600"/>
              </a:spcAft>
              <a:buClr>
                <a:srgbClr val="FF0000"/>
              </a:buClr>
              <a:buSzPct val="150000"/>
              <a:buFont typeface="Wingdings" pitchFamily="2" charset="2"/>
              <a:buChar char="ü"/>
              <a:defRPr/>
            </a:pPr>
            <a:r>
              <a:rPr lang="ru-RU" b="1" dirty="0">
                <a:solidFill>
                  <a:srgbClr val="002060"/>
                </a:solidFill>
              </a:rPr>
              <a:t>Повышение профессиональной компетентности педагогов в области педагогического прогнозирования результатов образования в отношении каждого ученика.</a:t>
            </a:r>
          </a:p>
          <a:p>
            <a:pPr marL="365760" indent="-283464" eaLnBrk="0" fontAlgn="auto" hangingPunct="0">
              <a:lnSpc>
                <a:spcPct val="115000"/>
              </a:lnSpc>
              <a:spcAft>
                <a:spcPts val="600"/>
              </a:spcAft>
              <a:buClr>
                <a:srgbClr val="FF0000"/>
              </a:buClr>
              <a:buSzPct val="150000"/>
              <a:buFont typeface="Wingdings" pitchFamily="2" charset="2"/>
              <a:buChar char="ü"/>
              <a:defRPr/>
            </a:pPr>
            <a:r>
              <a:rPr lang="ru-RU" b="1" dirty="0">
                <a:solidFill>
                  <a:srgbClr val="002060"/>
                </a:solidFill>
              </a:rPr>
              <a:t>Обеспечение эффективных условий профессиональной ориентации и  самоопределения на этапе основной школы для </a:t>
            </a:r>
            <a:r>
              <a:rPr lang="ru-RU" b="1" dirty="0" smtClean="0">
                <a:solidFill>
                  <a:srgbClr val="002060"/>
                </a:solidFill>
              </a:rPr>
              <a:t>обучающихся</a:t>
            </a:r>
            <a:r>
              <a:rPr lang="ru-RU" b="1" dirty="0">
                <a:solidFill>
                  <a:srgbClr val="002060"/>
                </a:solidFill>
              </a:rPr>
              <a:t>, испытывающих трудности в </a:t>
            </a:r>
            <a:r>
              <a:rPr lang="ru-RU" b="1" dirty="0" smtClean="0">
                <a:solidFill>
                  <a:srgbClr val="002060"/>
                </a:solidFill>
              </a:rPr>
              <a:t>освоении учебных предметов.</a:t>
            </a:r>
            <a:endParaRPr lang="ru-RU" b="1" dirty="0">
              <a:solidFill>
                <a:srgbClr val="002060"/>
              </a:solidFill>
            </a:endParaRPr>
          </a:p>
          <a:p>
            <a:pPr marL="365760" indent="-283464" eaLnBrk="0" fontAlgn="auto" hangingPunct="0">
              <a:lnSpc>
                <a:spcPct val="115000"/>
              </a:lnSpc>
              <a:spcAft>
                <a:spcPts val="600"/>
              </a:spcAft>
              <a:buClr>
                <a:srgbClr val="FF0000"/>
              </a:buClr>
              <a:buSzPct val="150000"/>
              <a:buFont typeface="Wingdings" pitchFamily="2" charset="2"/>
              <a:buChar char="ü"/>
              <a:defRPr/>
            </a:pPr>
            <a:r>
              <a:rPr lang="ru-RU" b="1" dirty="0">
                <a:solidFill>
                  <a:srgbClr val="002060"/>
                </a:solidFill>
              </a:rPr>
              <a:t>Развитие системы вариативного образования в соответствии с </a:t>
            </a:r>
            <a:r>
              <a:rPr lang="ru-RU" b="1" dirty="0" smtClean="0">
                <a:solidFill>
                  <a:srgbClr val="002060"/>
                </a:solidFill>
              </a:rPr>
              <a:t>выбором обучающихся </a:t>
            </a:r>
            <a:r>
              <a:rPr lang="ru-RU" b="1" dirty="0">
                <a:solidFill>
                  <a:srgbClr val="002060"/>
                </a:solidFill>
              </a:rPr>
              <a:t>(профильные программы, элективные курсы). </a:t>
            </a:r>
            <a:endParaRPr lang="ru-RU" b="1" dirty="0" smtClean="0">
              <a:solidFill>
                <a:srgbClr val="002060"/>
              </a:solidFill>
            </a:endParaRPr>
          </a:p>
          <a:p>
            <a:pPr marL="365760" indent="-283464" eaLnBrk="0" fontAlgn="auto" hangingPunct="0">
              <a:lnSpc>
                <a:spcPct val="115000"/>
              </a:lnSpc>
              <a:spcAft>
                <a:spcPts val="600"/>
              </a:spcAft>
              <a:buClr>
                <a:srgbClr val="FF0000"/>
              </a:buClr>
              <a:buSzPct val="150000"/>
              <a:buFont typeface="Wingdings" pitchFamily="2" charset="2"/>
              <a:buChar char="ü"/>
              <a:defRPr/>
            </a:pPr>
            <a:r>
              <a:rPr lang="ru-RU" b="1" dirty="0">
                <a:solidFill>
                  <a:srgbClr val="002060"/>
                </a:solidFill>
              </a:rPr>
              <a:t>Внутренняя и  внешняя оценка образовательных достижений обучающихся, качество реализации образовательных </a:t>
            </a:r>
            <a:r>
              <a:rPr lang="ru-RU" b="1" dirty="0" smtClean="0">
                <a:solidFill>
                  <a:srgbClr val="002060"/>
                </a:solidFill>
              </a:rPr>
              <a:t>программ.</a:t>
            </a:r>
            <a:endParaRPr lang="ru-RU" b="1" dirty="0">
              <a:solidFill>
                <a:srgbClr val="002060"/>
              </a:solidFill>
            </a:endParaRPr>
          </a:p>
          <a:p>
            <a:pPr marL="365760" indent="-283464" eaLnBrk="0" fontAlgn="auto" hangingPunct="0">
              <a:lnSpc>
                <a:spcPct val="115000"/>
              </a:lnSpc>
              <a:spcAft>
                <a:spcPts val="600"/>
              </a:spcAft>
              <a:buClr>
                <a:srgbClr val="FF0000"/>
              </a:buClr>
              <a:buSzPct val="150000"/>
              <a:buFont typeface="Wingdings" pitchFamily="2" charset="2"/>
              <a:buChar char="ü"/>
              <a:defRPr/>
            </a:pPr>
            <a:endParaRPr lang="ru-RU" b="1" dirty="0">
              <a:solidFill>
                <a:srgbClr val="002060"/>
              </a:solidFill>
            </a:endParaRPr>
          </a:p>
          <a:p>
            <a:pPr marL="365760" indent="-283464" fontAlgn="auto">
              <a:spcAft>
                <a:spcPts val="0"/>
              </a:spcAft>
              <a:buFont typeface="Wingdings 2"/>
              <a:buChar char=""/>
              <a:defRPr/>
            </a:pPr>
            <a:endParaRPr lang="ru-RU" dirty="0"/>
          </a:p>
        </p:txBody>
      </p:sp>
      <p:sp>
        <p:nvSpPr>
          <p:cNvPr id="3" name="Заголовок 2"/>
          <p:cNvSpPr>
            <a:spLocks noGrp="1"/>
          </p:cNvSpPr>
          <p:nvPr>
            <p:ph type="title"/>
          </p:nvPr>
        </p:nvSpPr>
        <p:spPr/>
        <p:txBody>
          <a:bodyPr>
            <a:normAutofit fontScale="90000"/>
          </a:bodyPr>
          <a:lstStyle/>
          <a:p>
            <a:pPr fontAlgn="auto">
              <a:spcAft>
                <a:spcPts val="0"/>
              </a:spcAft>
              <a:defRPr/>
            </a:pPr>
            <a:r>
              <a:rPr lang="ru-RU" b="1" dirty="0" smtClean="0">
                <a:solidFill>
                  <a:schemeClr val="tx2">
                    <a:satMod val="130000"/>
                  </a:schemeClr>
                </a:solidFill>
              </a:rPr>
              <a:t>Стратегические ресурсы повышения качества ЕГЭ:</a:t>
            </a:r>
            <a:endParaRPr lang="ru-RU" b="1" dirty="0">
              <a:solidFill>
                <a:schemeClr val="tx2">
                  <a:satMod val="130000"/>
                </a:schemeClr>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95288" y="2420938"/>
            <a:ext cx="8353425" cy="3960812"/>
          </a:xfrm>
        </p:spPr>
        <p:txBody>
          <a:bodyPr>
            <a:normAutofit fontScale="70000" lnSpcReduction="20000"/>
          </a:bodyPr>
          <a:lstStyle/>
          <a:p>
            <a:pPr marL="365760" indent="-283464" algn="just" eaLnBrk="0" fontAlgn="auto" hangingPunct="0">
              <a:spcAft>
                <a:spcPts val="600"/>
              </a:spcAft>
              <a:buClr>
                <a:srgbClr val="FF0000"/>
              </a:buClr>
              <a:buSzPct val="150000"/>
              <a:buFont typeface="Wingdings" pitchFamily="2" charset="2"/>
              <a:buChar char="ü"/>
              <a:defRPr/>
            </a:pPr>
            <a:r>
              <a:rPr lang="ru-RU" b="1" dirty="0">
                <a:solidFill>
                  <a:srgbClr val="002060"/>
                </a:solidFill>
              </a:rPr>
              <a:t>Повышение эффективности образовательного процесса за счет освоения положительного педагогического </a:t>
            </a:r>
            <a:r>
              <a:rPr lang="ru-RU" b="1" dirty="0" smtClean="0">
                <a:solidFill>
                  <a:srgbClr val="002060"/>
                </a:solidFill>
              </a:rPr>
              <a:t>опыта.</a:t>
            </a:r>
            <a:endParaRPr lang="ru-RU" b="1" dirty="0">
              <a:solidFill>
                <a:srgbClr val="002060"/>
              </a:solidFill>
            </a:endParaRPr>
          </a:p>
          <a:p>
            <a:pPr marL="365760" indent="-283464" algn="just" eaLnBrk="0" fontAlgn="auto" hangingPunct="0">
              <a:spcAft>
                <a:spcPts val="600"/>
              </a:spcAft>
              <a:buClr>
                <a:srgbClr val="FF0000"/>
              </a:buClr>
              <a:buSzPct val="150000"/>
              <a:buFont typeface="Wingdings" pitchFamily="2" charset="2"/>
              <a:buChar char="ü"/>
              <a:defRPr/>
            </a:pPr>
            <a:r>
              <a:rPr lang="ru-RU" b="1" dirty="0">
                <a:solidFill>
                  <a:srgbClr val="002060"/>
                </a:solidFill>
              </a:rPr>
              <a:t>Обеспечение мониторинга качества освоения </a:t>
            </a:r>
            <a:r>
              <a:rPr lang="ru-RU" b="1" dirty="0" smtClean="0">
                <a:solidFill>
                  <a:srgbClr val="002060"/>
                </a:solidFill>
              </a:rPr>
              <a:t>образовательных программ </a:t>
            </a:r>
            <a:r>
              <a:rPr lang="ru-RU" b="1" dirty="0">
                <a:solidFill>
                  <a:srgbClr val="002060"/>
                </a:solidFill>
              </a:rPr>
              <a:t>в ходе административных срезов, </a:t>
            </a:r>
            <a:r>
              <a:rPr lang="ru-RU" b="1" dirty="0" smtClean="0">
                <a:solidFill>
                  <a:srgbClr val="002060"/>
                </a:solidFill>
              </a:rPr>
              <a:t>и </a:t>
            </a:r>
            <a:r>
              <a:rPr lang="ru-RU" b="1" dirty="0">
                <a:solidFill>
                  <a:srgbClr val="002060"/>
                </a:solidFill>
              </a:rPr>
              <a:t>своевременное принятие управленческих </a:t>
            </a:r>
            <a:r>
              <a:rPr lang="ru-RU" b="1" dirty="0" smtClean="0">
                <a:solidFill>
                  <a:srgbClr val="002060"/>
                </a:solidFill>
              </a:rPr>
              <a:t>решений.</a:t>
            </a:r>
            <a:endParaRPr lang="ru-RU" b="1" dirty="0">
              <a:solidFill>
                <a:srgbClr val="002060"/>
              </a:solidFill>
            </a:endParaRPr>
          </a:p>
          <a:p>
            <a:pPr marL="365760" indent="-283464" algn="just" eaLnBrk="0" fontAlgn="auto" hangingPunct="0">
              <a:spcAft>
                <a:spcPts val="600"/>
              </a:spcAft>
              <a:buClr>
                <a:srgbClr val="FF0000"/>
              </a:buClr>
              <a:buSzPct val="150000"/>
              <a:buFont typeface="Wingdings" pitchFamily="2" charset="2"/>
              <a:buChar char="ü"/>
              <a:defRPr/>
            </a:pPr>
            <a:r>
              <a:rPr lang="ru-RU" b="1" dirty="0">
                <a:solidFill>
                  <a:srgbClr val="002060"/>
                </a:solidFill>
              </a:rPr>
              <a:t>Индивидуальное сопровождение </a:t>
            </a:r>
            <a:r>
              <a:rPr lang="ru-RU" b="1" dirty="0" smtClean="0">
                <a:solidFill>
                  <a:srgbClr val="002060"/>
                </a:solidFill>
              </a:rPr>
              <a:t>обучающихся</a:t>
            </a:r>
            <a:r>
              <a:rPr lang="ru-RU" b="1" dirty="0">
                <a:solidFill>
                  <a:srgbClr val="002060"/>
                </a:solidFill>
              </a:rPr>
              <a:t>, в том </a:t>
            </a:r>
            <a:r>
              <a:rPr lang="ru-RU" b="1" dirty="0" smtClean="0">
                <a:solidFill>
                  <a:srgbClr val="002060"/>
                </a:solidFill>
              </a:rPr>
              <a:t>числе: «отличников» с одной «4», «хорошистов» с одной «3»,  </a:t>
            </a:r>
            <a:r>
              <a:rPr lang="ru-RU" b="1" dirty="0">
                <a:solidFill>
                  <a:srgbClr val="002060"/>
                </a:solidFill>
              </a:rPr>
              <a:t>потенциальных неуспевающих и высокобалльников. Измерение педагогического вклада в развитие конкретного ученика.</a:t>
            </a:r>
          </a:p>
          <a:p>
            <a:pPr marL="365760" indent="-283464" fontAlgn="auto">
              <a:spcAft>
                <a:spcPts val="0"/>
              </a:spcAft>
              <a:buFont typeface="Wingdings 2"/>
              <a:buChar char=""/>
              <a:defRPr/>
            </a:pPr>
            <a:endParaRPr lang="ru-RU" dirty="0"/>
          </a:p>
        </p:txBody>
      </p:sp>
      <p:sp>
        <p:nvSpPr>
          <p:cNvPr id="3" name="Заголовок 2"/>
          <p:cNvSpPr>
            <a:spLocks noGrp="1"/>
          </p:cNvSpPr>
          <p:nvPr>
            <p:ph type="title"/>
          </p:nvPr>
        </p:nvSpPr>
        <p:spPr/>
        <p:txBody>
          <a:bodyPr>
            <a:normAutofit fontScale="90000"/>
          </a:bodyPr>
          <a:lstStyle/>
          <a:p>
            <a:pPr fontAlgn="auto">
              <a:spcAft>
                <a:spcPts val="0"/>
              </a:spcAft>
              <a:defRPr/>
            </a:pPr>
            <a:r>
              <a:rPr lang="ru-RU" b="1" dirty="0">
                <a:solidFill>
                  <a:schemeClr val="tx2">
                    <a:satMod val="130000"/>
                  </a:schemeClr>
                </a:solidFill>
              </a:rPr>
              <a:t>Т</a:t>
            </a:r>
            <a:r>
              <a:rPr lang="ru-RU" b="1" dirty="0" smtClean="0">
                <a:solidFill>
                  <a:schemeClr val="tx2">
                    <a:satMod val="130000"/>
                  </a:schemeClr>
                </a:solidFill>
              </a:rPr>
              <a:t>актические </a:t>
            </a:r>
            <a:r>
              <a:rPr lang="ru-RU" b="1" dirty="0">
                <a:solidFill>
                  <a:schemeClr val="tx2">
                    <a:satMod val="130000"/>
                  </a:schemeClr>
                </a:solidFill>
              </a:rPr>
              <a:t>ресурсы повышения качества образования:</a:t>
            </a:r>
            <a:endParaRPr lang="ru-RU" dirty="0">
              <a:solidFill>
                <a:schemeClr val="tx2">
                  <a:satMod val="130000"/>
                </a:schemeClr>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23850" y="2276475"/>
            <a:ext cx="8280400" cy="4176713"/>
          </a:xfrm>
        </p:spPr>
        <p:txBody>
          <a:bodyPr>
            <a:normAutofit fontScale="85000" lnSpcReduction="10000"/>
          </a:bodyPr>
          <a:lstStyle/>
          <a:p>
            <a:pPr marL="365760" indent="-283464" fontAlgn="auto">
              <a:spcAft>
                <a:spcPts val="0"/>
              </a:spcAft>
              <a:buClr>
                <a:srgbClr val="FF0000"/>
              </a:buClr>
              <a:buFont typeface="Wingdings" pitchFamily="2" charset="2"/>
              <a:buChar char="ü"/>
              <a:defRPr/>
            </a:pPr>
            <a:r>
              <a:rPr lang="ru-RU" b="1" dirty="0" smtClean="0">
                <a:solidFill>
                  <a:srgbClr val="002060"/>
                </a:solidFill>
              </a:rPr>
              <a:t>Диагностика </a:t>
            </a:r>
            <a:r>
              <a:rPr lang="ru-RU" b="1" dirty="0">
                <a:solidFill>
                  <a:srgbClr val="002060"/>
                </a:solidFill>
              </a:rPr>
              <a:t>и исследование учебных достижений обучающихся на всех ступенях образования в течение учебного </a:t>
            </a:r>
            <a:r>
              <a:rPr lang="ru-RU" b="1" dirty="0" smtClean="0">
                <a:solidFill>
                  <a:srgbClr val="002060"/>
                </a:solidFill>
              </a:rPr>
              <a:t>года (не </a:t>
            </a:r>
            <a:r>
              <a:rPr lang="ru-RU" b="1" dirty="0">
                <a:solidFill>
                  <a:srgbClr val="002060"/>
                </a:solidFill>
              </a:rPr>
              <a:t>только в выпускных </a:t>
            </a:r>
            <a:r>
              <a:rPr lang="ru-RU" b="1" dirty="0" smtClean="0">
                <a:solidFill>
                  <a:srgbClr val="002060"/>
                </a:solidFill>
              </a:rPr>
              <a:t>классах) и анализ </a:t>
            </a:r>
            <a:r>
              <a:rPr lang="ru-RU" b="1" dirty="0">
                <a:solidFill>
                  <a:srgbClr val="002060"/>
                </a:solidFill>
              </a:rPr>
              <a:t>ее </a:t>
            </a:r>
            <a:r>
              <a:rPr lang="ru-RU" b="1" dirty="0" smtClean="0">
                <a:solidFill>
                  <a:srgbClr val="002060"/>
                </a:solidFill>
              </a:rPr>
              <a:t>динамики.</a:t>
            </a:r>
            <a:endParaRPr lang="ru-RU" b="1" dirty="0">
              <a:solidFill>
                <a:srgbClr val="002060"/>
              </a:solidFill>
            </a:endParaRPr>
          </a:p>
          <a:p>
            <a:pPr marL="365760" indent="-283464" algn="just" eaLnBrk="0" fontAlgn="auto" hangingPunct="0">
              <a:spcAft>
                <a:spcPts val="600"/>
              </a:spcAft>
              <a:buClr>
                <a:srgbClr val="FF0000"/>
              </a:buClr>
              <a:buSzPct val="150000"/>
              <a:buFont typeface="Wingdings" pitchFamily="2" charset="2"/>
              <a:buChar char="ü"/>
              <a:defRPr/>
            </a:pPr>
            <a:r>
              <a:rPr lang="ru-RU" b="1" dirty="0" smtClean="0">
                <a:solidFill>
                  <a:srgbClr val="002060"/>
                </a:solidFill>
              </a:rPr>
              <a:t>Использование </a:t>
            </a:r>
            <a:r>
              <a:rPr lang="ru-RU" b="1" dirty="0">
                <a:solidFill>
                  <a:srgbClr val="002060"/>
                </a:solidFill>
              </a:rPr>
              <a:t>ИКТ для осуществления индивидуального мониторинга качества образования обучающихся.</a:t>
            </a:r>
          </a:p>
          <a:p>
            <a:pPr marL="365760" indent="-283464" algn="just" eaLnBrk="0" fontAlgn="auto" hangingPunct="0">
              <a:spcAft>
                <a:spcPts val="600"/>
              </a:spcAft>
              <a:buClr>
                <a:srgbClr val="FF0000"/>
              </a:buClr>
              <a:buSzPct val="150000"/>
              <a:buFont typeface="Wingdings" pitchFamily="2" charset="2"/>
              <a:buChar char="ü"/>
              <a:defRPr/>
            </a:pPr>
            <a:r>
              <a:rPr lang="ru-RU" b="1" dirty="0">
                <a:solidFill>
                  <a:srgbClr val="002060"/>
                </a:solidFill>
              </a:rPr>
              <a:t>Повышение ответственности за результат при подготовке выпускников  к сдаче ЕГЭ по предметам по выбору. </a:t>
            </a:r>
          </a:p>
          <a:p>
            <a:pPr marL="365760" indent="-283464" fontAlgn="auto">
              <a:spcAft>
                <a:spcPts val="0"/>
              </a:spcAft>
              <a:buFont typeface="Wingdings 2"/>
              <a:buChar char=""/>
              <a:defRPr/>
            </a:pPr>
            <a:endParaRPr lang="ru-RU" dirty="0"/>
          </a:p>
        </p:txBody>
      </p:sp>
      <p:sp>
        <p:nvSpPr>
          <p:cNvPr id="3" name="Заголовок 2"/>
          <p:cNvSpPr>
            <a:spLocks noGrp="1"/>
          </p:cNvSpPr>
          <p:nvPr>
            <p:ph type="title"/>
          </p:nvPr>
        </p:nvSpPr>
        <p:spPr/>
        <p:txBody>
          <a:bodyPr>
            <a:normAutofit fontScale="90000"/>
          </a:bodyPr>
          <a:lstStyle/>
          <a:p>
            <a:pPr fontAlgn="auto">
              <a:spcAft>
                <a:spcPts val="0"/>
              </a:spcAft>
              <a:defRPr/>
            </a:pPr>
            <a:r>
              <a:rPr lang="ru-RU" b="1" dirty="0">
                <a:solidFill>
                  <a:schemeClr val="tx2">
                    <a:satMod val="130000"/>
                  </a:schemeClr>
                </a:solidFill>
              </a:rPr>
              <a:t>Тактические ресурсы повышения качества образования:</a:t>
            </a:r>
            <a:endParaRPr lang="ru-RU" dirty="0">
              <a:solidFill>
                <a:schemeClr val="tx2">
                  <a:satMod val="130000"/>
                </a:schemeClr>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95288" y="333375"/>
            <a:ext cx="8424862" cy="6335713"/>
          </a:xfrm>
        </p:spPr>
        <p:txBody>
          <a:bodyPr>
            <a:normAutofit fontScale="85000" lnSpcReduction="10000"/>
          </a:bodyPr>
          <a:lstStyle/>
          <a:p>
            <a:pPr marL="0" indent="0" algn="ctr" eaLnBrk="0" fontAlgn="auto" hangingPunct="0">
              <a:lnSpc>
                <a:spcPct val="115000"/>
              </a:lnSpc>
              <a:spcAft>
                <a:spcPts val="0"/>
              </a:spcAft>
              <a:buClr>
                <a:srgbClr val="5BBE4E"/>
              </a:buClr>
              <a:buFont typeface="Wingdings 2"/>
              <a:buNone/>
              <a:defRPr/>
            </a:pPr>
            <a:r>
              <a:rPr lang="ru-RU" sz="3000" b="1" dirty="0">
                <a:solidFill>
                  <a:srgbClr val="002060"/>
                </a:solidFill>
                <a:cs typeface="Arial" charset="0"/>
              </a:rPr>
              <a:t>Главный и основной ресу</a:t>
            </a:r>
            <a:r>
              <a:rPr lang="ru-RU" sz="3000" dirty="0">
                <a:solidFill>
                  <a:srgbClr val="002060"/>
                </a:solidFill>
                <a:cs typeface="Arial" charset="0"/>
              </a:rPr>
              <a:t>рс </a:t>
            </a:r>
          </a:p>
          <a:p>
            <a:pPr marL="0" indent="0" algn="ctr" eaLnBrk="0" fontAlgn="auto" hangingPunct="0">
              <a:lnSpc>
                <a:spcPct val="115000"/>
              </a:lnSpc>
              <a:spcAft>
                <a:spcPts val="0"/>
              </a:spcAft>
              <a:buClr>
                <a:srgbClr val="5BBE4E"/>
              </a:buClr>
              <a:buFont typeface="Wingdings 2"/>
              <a:buNone/>
              <a:defRPr/>
            </a:pPr>
            <a:r>
              <a:rPr lang="ru-RU" sz="3000" dirty="0">
                <a:solidFill>
                  <a:srgbClr val="002060"/>
                </a:solidFill>
                <a:cs typeface="Arial" charset="0"/>
              </a:rPr>
              <a:t>повышения качества обучения учащихся является </a:t>
            </a:r>
            <a:r>
              <a:rPr lang="ru-RU" sz="3000" b="1" u="sng" dirty="0">
                <a:solidFill>
                  <a:srgbClr val="002060"/>
                </a:solidFill>
                <a:cs typeface="Arial" charset="0"/>
              </a:rPr>
              <a:t>профессиональная компетентность педагог</a:t>
            </a:r>
            <a:r>
              <a:rPr lang="ru-RU" sz="3000" u="sng" dirty="0">
                <a:solidFill>
                  <a:srgbClr val="002060"/>
                </a:solidFill>
                <a:cs typeface="Arial" charset="0"/>
              </a:rPr>
              <a:t>а</a:t>
            </a:r>
            <a:r>
              <a:rPr lang="ru-RU" sz="3000" dirty="0">
                <a:solidFill>
                  <a:srgbClr val="002060"/>
                </a:solidFill>
                <a:cs typeface="Arial" charset="0"/>
              </a:rPr>
              <a:t>, </a:t>
            </a:r>
            <a:r>
              <a:rPr lang="ru-RU" sz="3000" b="1" dirty="0">
                <a:solidFill>
                  <a:srgbClr val="002060"/>
                </a:solidFill>
                <a:cs typeface="Arial" charset="0"/>
              </a:rPr>
              <a:t>ориентированного </a:t>
            </a:r>
            <a:r>
              <a:rPr lang="ru-RU" sz="3000" b="1" dirty="0" smtClean="0">
                <a:solidFill>
                  <a:srgbClr val="002060"/>
                </a:solidFill>
                <a:cs typeface="Arial" charset="0"/>
              </a:rPr>
              <a:t>на </a:t>
            </a:r>
            <a:r>
              <a:rPr lang="ru-RU" sz="3000" b="1" dirty="0">
                <a:solidFill>
                  <a:srgbClr val="002060"/>
                </a:solidFill>
                <a:cs typeface="Arial" charset="0"/>
              </a:rPr>
              <a:t>достижение каждым школьником </a:t>
            </a:r>
          </a:p>
          <a:p>
            <a:pPr marL="0" indent="0" algn="ctr" eaLnBrk="0" fontAlgn="auto" hangingPunct="0">
              <a:lnSpc>
                <a:spcPct val="115000"/>
              </a:lnSpc>
              <a:spcAft>
                <a:spcPts val="0"/>
              </a:spcAft>
              <a:buClr>
                <a:srgbClr val="5BBE4E"/>
              </a:buClr>
              <a:buFont typeface="Wingdings 2"/>
              <a:buNone/>
              <a:defRPr/>
            </a:pPr>
            <a:r>
              <a:rPr lang="ru-RU" sz="3000" dirty="0">
                <a:solidFill>
                  <a:srgbClr val="002060"/>
                </a:solidFill>
                <a:cs typeface="Arial" charset="0"/>
              </a:rPr>
              <a:t>«…</a:t>
            </a:r>
            <a:r>
              <a:rPr lang="ru-RU" sz="3000" b="1" dirty="0">
                <a:solidFill>
                  <a:srgbClr val="002060"/>
                </a:solidFill>
                <a:cs typeface="Arial" charset="0"/>
              </a:rPr>
              <a:t>заранее спрогнозированных с возможной степенью точности результатов образования</a:t>
            </a:r>
            <a:r>
              <a:rPr lang="ru-RU" sz="3000" dirty="0">
                <a:solidFill>
                  <a:srgbClr val="002060"/>
                </a:solidFill>
                <a:cs typeface="Arial" charset="0"/>
              </a:rPr>
              <a:t>, </a:t>
            </a:r>
          </a:p>
          <a:p>
            <a:pPr marL="0" indent="0" algn="ctr" eaLnBrk="0" fontAlgn="auto" hangingPunct="0">
              <a:lnSpc>
                <a:spcPct val="115000"/>
              </a:lnSpc>
              <a:spcAft>
                <a:spcPts val="0"/>
              </a:spcAft>
              <a:buClr>
                <a:srgbClr val="5BBE4E"/>
              </a:buClr>
              <a:buFont typeface="Wingdings 2"/>
              <a:buNone/>
              <a:defRPr/>
            </a:pPr>
            <a:r>
              <a:rPr lang="ru-RU" sz="3000" dirty="0">
                <a:solidFill>
                  <a:srgbClr val="002060"/>
                </a:solidFill>
                <a:cs typeface="Arial" charset="0"/>
              </a:rPr>
              <a:t>причем цели (результаты) должны быть спрогнозированы операционально </a:t>
            </a:r>
            <a:r>
              <a:rPr lang="ru-RU" sz="3000" dirty="0" smtClean="0">
                <a:solidFill>
                  <a:srgbClr val="002060"/>
                </a:solidFill>
                <a:cs typeface="Arial" charset="0"/>
              </a:rPr>
              <a:t>в </a:t>
            </a:r>
            <a:r>
              <a:rPr lang="ru-RU" sz="3000" dirty="0">
                <a:solidFill>
                  <a:srgbClr val="002060"/>
                </a:solidFill>
                <a:cs typeface="Arial" charset="0"/>
              </a:rPr>
              <a:t>зоне потенциального развития ученика (выпускника), </a:t>
            </a:r>
            <a:r>
              <a:rPr lang="ru-RU" sz="3000" dirty="0" smtClean="0">
                <a:solidFill>
                  <a:srgbClr val="002060"/>
                </a:solidFill>
                <a:cs typeface="Arial" charset="0"/>
              </a:rPr>
              <a:t>то </a:t>
            </a:r>
            <a:r>
              <a:rPr lang="ru-RU" sz="3000" dirty="0">
                <a:solidFill>
                  <a:srgbClr val="002060"/>
                </a:solidFill>
                <a:cs typeface="Arial" charset="0"/>
              </a:rPr>
              <a:t>есть </a:t>
            </a:r>
            <a:r>
              <a:rPr lang="ru-RU" sz="3000" b="1" dirty="0">
                <a:solidFill>
                  <a:srgbClr val="002060"/>
                </a:solidFill>
                <a:cs typeface="Arial" charset="0"/>
              </a:rPr>
              <a:t>речь всегда идет </a:t>
            </a:r>
          </a:p>
          <a:p>
            <a:pPr marL="0" indent="0" algn="ctr" eaLnBrk="0" fontAlgn="auto" hangingPunct="0">
              <a:lnSpc>
                <a:spcPct val="115000"/>
              </a:lnSpc>
              <a:spcAft>
                <a:spcPts val="0"/>
              </a:spcAft>
              <a:buClr>
                <a:srgbClr val="5BBE4E"/>
              </a:buClr>
              <a:buFont typeface="Wingdings 2"/>
              <a:buNone/>
              <a:defRPr/>
            </a:pPr>
            <a:r>
              <a:rPr lang="ru-RU" sz="3000" b="1" dirty="0">
                <a:solidFill>
                  <a:srgbClr val="002060"/>
                </a:solidFill>
                <a:cs typeface="Arial" charset="0"/>
              </a:rPr>
              <a:t>о наивысших, возможных для конкретного школьника, </a:t>
            </a:r>
          </a:p>
          <a:p>
            <a:pPr marL="0" indent="0" algn="ctr" eaLnBrk="0" fontAlgn="auto" hangingPunct="0">
              <a:lnSpc>
                <a:spcPct val="115000"/>
              </a:lnSpc>
              <a:spcAft>
                <a:spcPts val="0"/>
              </a:spcAft>
              <a:buClr>
                <a:srgbClr val="5BBE4E"/>
              </a:buClr>
              <a:buFont typeface="Wingdings 2"/>
              <a:buNone/>
              <a:defRPr/>
            </a:pPr>
            <a:r>
              <a:rPr lang="ru-RU" sz="3000" b="1" dirty="0">
                <a:solidFill>
                  <a:srgbClr val="002060"/>
                </a:solidFill>
                <a:cs typeface="Arial" charset="0"/>
              </a:rPr>
              <a:t>об оптимальных результатах</a:t>
            </a:r>
            <a:r>
              <a:rPr lang="ru-RU" sz="3000" dirty="0">
                <a:solidFill>
                  <a:srgbClr val="002060"/>
                </a:solidFill>
                <a:cs typeface="Arial" charset="0"/>
              </a:rPr>
              <a:t>»</a:t>
            </a:r>
          </a:p>
          <a:p>
            <a:pPr marL="0" indent="0" algn="r" eaLnBrk="0" fontAlgn="auto" hangingPunct="0">
              <a:lnSpc>
                <a:spcPct val="115000"/>
              </a:lnSpc>
              <a:spcAft>
                <a:spcPts val="0"/>
              </a:spcAft>
              <a:buClr>
                <a:srgbClr val="5BBE4E"/>
              </a:buClr>
              <a:buFont typeface="Wingdings 2"/>
              <a:buNone/>
              <a:defRPr/>
            </a:pPr>
            <a:endParaRPr lang="ru-RU" dirty="0" smtClean="0">
              <a:solidFill>
                <a:srgbClr val="002060"/>
              </a:solidFill>
              <a:cs typeface="Arial" charset="0"/>
            </a:endParaRPr>
          </a:p>
          <a:p>
            <a:pPr marL="0" indent="0" algn="r" eaLnBrk="0" fontAlgn="auto" hangingPunct="0">
              <a:lnSpc>
                <a:spcPct val="115000"/>
              </a:lnSpc>
              <a:spcAft>
                <a:spcPts val="0"/>
              </a:spcAft>
              <a:buClr>
                <a:srgbClr val="5BBE4E"/>
              </a:buClr>
              <a:buFont typeface="Wingdings 2"/>
              <a:buNone/>
              <a:defRPr/>
            </a:pPr>
            <a:r>
              <a:rPr lang="ru-RU" dirty="0" smtClean="0">
                <a:solidFill>
                  <a:srgbClr val="002060"/>
                </a:solidFill>
                <a:cs typeface="Arial" charset="0"/>
              </a:rPr>
              <a:t>М.М</a:t>
            </a:r>
            <a:r>
              <a:rPr lang="ru-RU" dirty="0">
                <a:solidFill>
                  <a:srgbClr val="002060"/>
                </a:solidFill>
                <a:cs typeface="Arial" charset="0"/>
              </a:rPr>
              <a:t>. Поташник «Управление качеством образования»</a:t>
            </a:r>
          </a:p>
          <a:p>
            <a:pPr marL="365760" indent="-283464" fontAlgn="auto">
              <a:spcAft>
                <a:spcPts val="0"/>
              </a:spcAft>
              <a:buFont typeface="Wingdings 2"/>
              <a:buChar char=""/>
              <a:defRPr/>
            </a:pPr>
            <a:endParaRPr lang="ru-RU"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79388" y="1628775"/>
            <a:ext cx="8713787" cy="4968875"/>
          </a:xfrm>
        </p:spPr>
        <p:txBody>
          <a:bodyPr>
            <a:normAutofit fontScale="85000" lnSpcReduction="20000"/>
          </a:bodyPr>
          <a:lstStyle/>
          <a:p>
            <a:pPr marL="365760" indent="-283464" algn="ctr" fontAlgn="auto">
              <a:spcAft>
                <a:spcPts val="0"/>
              </a:spcAft>
              <a:buClr>
                <a:srgbClr val="FF0000"/>
              </a:buClr>
              <a:buFont typeface="Wingdings" pitchFamily="2" charset="2"/>
              <a:buChar char="ü"/>
              <a:defRPr/>
            </a:pPr>
            <a:r>
              <a:rPr lang="ru-RU" b="1" u="sng" dirty="0">
                <a:solidFill>
                  <a:srgbClr val="002060"/>
                </a:solidFill>
                <a:cs typeface="Arial" charset="0"/>
              </a:rPr>
              <a:t>Ключевые принципы:</a:t>
            </a:r>
          </a:p>
          <a:p>
            <a:pPr marL="365760" indent="-283464" fontAlgn="auto">
              <a:spcAft>
                <a:spcPts val="0"/>
              </a:spcAft>
              <a:buClr>
                <a:srgbClr val="FF0000"/>
              </a:buClr>
              <a:buSzPct val="150000"/>
              <a:buFont typeface="Wingdings" pitchFamily="2" charset="2"/>
              <a:buChar char="ü"/>
              <a:defRPr/>
            </a:pPr>
            <a:r>
              <a:rPr lang="ru-RU" b="1" dirty="0">
                <a:solidFill>
                  <a:srgbClr val="002060"/>
                </a:solidFill>
                <a:cs typeface="Arial" charset="0"/>
              </a:rPr>
              <a:t>«Обеспечение профессионализма и высокой квалификации при работе </a:t>
            </a:r>
            <a:r>
              <a:rPr lang="ru-RU" b="1" u="sng" dirty="0">
                <a:solidFill>
                  <a:srgbClr val="002060"/>
                </a:solidFill>
                <a:cs typeface="Arial" charset="0"/>
              </a:rPr>
              <a:t>с каждым ребенком </a:t>
            </a:r>
            <a:r>
              <a:rPr lang="ru-RU" b="1" dirty="0">
                <a:solidFill>
                  <a:srgbClr val="002060"/>
                </a:solidFill>
                <a:cs typeface="Arial" charset="0"/>
              </a:rPr>
              <a:t>и его семьей….».</a:t>
            </a:r>
          </a:p>
          <a:p>
            <a:pPr marL="365760" indent="-283464" fontAlgn="auto">
              <a:spcAft>
                <a:spcPts val="0"/>
              </a:spcAft>
              <a:buClr>
                <a:srgbClr val="FF0000"/>
              </a:buClr>
              <a:buSzPct val="150000"/>
              <a:buFont typeface="Wingdings" pitchFamily="2" charset="2"/>
              <a:buChar char="ü"/>
              <a:defRPr/>
            </a:pPr>
            <a:r>
              <a:rPr lang="ru-RU" dirty="0">
                <a:solidFill>
                  <a:srgbClr val="002060"/>
                </a:solidFill>
                <a:cs typeface="Arial" charset="0"/>
              </a:rPr>
              <a:t>«</a:t>
            </a:r>
            <a:r>
              <a:rPr lang="ru-RU" b="1" dirty="0">
                <a:solidFill>
                  <a:srgbClr val="002060"/>
                </a:solidFill>
                <a:cs typeface="Arial" charset="0"/>
              </a:rPr>
              <a:t>Максимальная реализация потенциала </a:t>
            </a:r>
            <a:r>
              <a:rPr lang="ru-RU" b="1" u="sng" dirty="0">
                <a:solidFill>
                  <a:srgbClr val="002060"/>
                </a:solidFill>
                <a:cs typeface="Arial" charset="0"/>
              </a:rPr>
              <a:t>каждого ребенка</a:t>
            </a:r>
            <a:r>
              <a:rPr lang="ru-RU" b="1" dirty="0">
                <a:solidFill>
                  <a:srgbClr val="002060"/>
                </a:solidFill>
                <a:cs typeface="Arial" charset="0"/>
              </a:rPr>
              <a:t>…условия для формирования достойной жизненной перспективы для </a:t>
            </a:r>
            <a:r>
              <a:rPr lang="ru-RU" b="1" u="sng" dirty="0">
                <a:solidFill>
                  <a:srgbClr val="002060"/>
                </a:solidFill>
                <a:cs typeface="Arial" charset="0"/>
              </a:rPr>
              <a:t>каждого ребенка</a:t>
            </a:r>
            <a:r>
              <a:rPr lang="ru-RU" b="1" dirty="0">
                <a:solidFill>
                  <a:srgbClr val="002060"/>
                </a:solidFill>
                <a:cs typeface="Arial" charset="0"/>
              </a:rPr>
              <a:t>»</a:t>
            </a:r>
          </a:p>
          <a:p>
            <a:pPr marL="365760" indent="-283464" fontAlgn="auto">
              <a:spcAft>
                <a:spcPts val="0"/>
              </a:spcAft>
              <a:buClr>
                <a:srgbClr val="FF0000"/>
              </a:buClr>
              <a:buSzPct val="150000"/>
              <a:buFont typeface="Wingdings" pitchFamily="2" charset="2"/>
              <a:buChar char="ü"/>
              <a:defRPr/>
            </a:pPr>
            <a:r>
              <a:rPr lang="ru-RU" b="1" dirty="0">
                <a:solidFill>
                  <a:srgbClr val="002060"/>
                </a:solidFill>
                <a:cs typeface="Arial" charset="0"/>
              </a:rPr>
              <a:t>«Защита прав </a:t>
            </a:r>
            <a:r>
              <a:rPr lang="ru-RU" b="1" u="sng" dirty="0">
                <a:solidFill>
                  <a:srgbClr val="002060"/>
                </a:solidFill>
                <a:cs typeface="Arial" charset="0"/>
              </a:rPr>
              <a:t>каждого ребенка</a:t>
            </a:r>
            <a:r>
              <a:rPr lang="ru-RU" b="1" dirty="0">
                <a:solidFill>
                  <a:srgbClr val="002060"/>
                </a:solidFill>
                <a:cs typeface="Arial" charset="0"/>
              </a:rPr>
              <a:t>…..»</a:t>
            </a:r>
          </a:p>
          <a:p>
            <a:pPr marL="365760" indent="-283464" fontAlgn="auto">
              <a:spcAft>
                <a:spcPts val="0"/>
              </a:spcAft>
              <a:buClr>
                <a:srgbClr val="FF0000"/>
              </a:buClr>
              <a:buSzPct val="150000"/>
              <a:buFont typeface="Wingdings" pitchFamily="2" charset="2"/>
              <a:buChar char="ü"/>
              <a:defRPr/>
            </a:pPr>
            <a:r>
              <a:rPr lang="ru-RU" b="1" dirty="0">
                <a:solidFill>
                  <a:srgbClr val="002060"/>
                </a:solidFill>
                <a:cs typeface="Arial" charset="0"/>
              </a:rPr>
              <a:t>«Сбережение здоровья </a:t>
            </a:r>
            <a:r>
              <a:rPr lang="ru-RU" b="1" u="sng" dirty="0">
                <a:solidFill>
                  <a:srgbClr val="002060"/>
                </a:solidFill>
                <a:cs typeface="Arial" charset="0"/>
              </a:rPr>
              <a:t>каждого ребенка</a:t>
            </a:r>
            <a:r>
              <a:rPr lang="ru-RU" b="1" dirty="0">
                <a:solidFill>
                  <a:srgbClr val="002060"/>
                </a:solidFill>
                <a:cs typeface="Arial" charset="0"/>
              </a:rPr>
              <a:t>….».</a:t>
            </a:r>
          </a:p>
          <a:p>
            <a:pPr marL="365760" indent="-283464" fontAlgn="auto">
              <a:spcAft>
                <a:spcPts val="0"/>
              </a:spcAft>
              <a:buClr>
                <a:srgbClr val="FF0000"/>
              </a:buClr>
              <a:buSzPct val="150000"/>
              <a:buFont typeface="Wingdings" pitchFamily="2" charset="2"/>
              <a:buChar char="ü"/>
              <a:defRPr/>
            </a:pPr>
            <a:r>
              <a:rPr lang="ru-RU" b="1" dirty="0">
                <a:solidFill>
                  <a:srgbClr val="002060"/>
                </a:solidFill>
                <a:cs typeface="Arial" charset="0"/>
              </a:rPr>
              <a:t>«Особое </a:t>
            </a:r>
            <a:r>
              <a:rPr lang="ru-RU" b="1" u="sng" dirty="0">
                <a:solidFill>
                  <a:srgbClr val="002060"/>
                </a:solidFill>
                <a:cs typeface="Arial" charset="0"/>
              </a:rPr>
              <a:t>внимание уязвимым категориям детей</a:t>
            </a:r>
            <a:r>
              <a:rPr lang="ru-RU" b="1" dirty="0">
                <a:solidFill>
                  <a:srgbClr val="002060"/>
                </a:solidFill>
                <a:cs typeface="Arial" charset="0"/>
              </a:rPr>
              <a:t>…».</a:t>
            </a:r>
          </a:p>
          <a:p>
            <a:pPr marL="365760" indent="-283464" fontAlgn="auto">
              <a:spcAft>
                <a:spcPts val="0"/>
              </a:spcAft>
              <a:buClr>
                <a:srgbClr val="FF0000"/>
              </a:buClr>
              <a:buSzPct val="150000"/>
              <a:buFont typeface="Wingdings" pitchFamily="2" charset="2"/>
              <a:buChar char="ü"/>
              <a:defRPr/>
            </a:pPr>
            <a:r>
              <a:rPr lang="ru-RU" b="1" dirty="0">
                <a:solidFill>
                  <a:srgbClr val="002060"/>
                </a:solidFill>
                <a:cs typeface="Arial" charset="0"/>
              </a:rPr>
              <a:t>«Партнерство </a:t>
            </a:r>
            <a:r>
              <a:rPr lang="ru-RU" b="1" u="sng" dirty="0">
                <a:solidFill>
                  <a:srgbClr val="002060"/>
                </a:solidFill>
                <a:cs typeface="Arial" charset="0"/>
              </a:rPr>
              <a:t>во имя ребенка</a:t>
            </a:r>
            <a:r>
              <a:rPr lang="ru-RU" b="1" dirty="0">
                <a:solidFill>
                  <a:srgbClr val="002060"/>
                </a:solidFill>
                <a:cs typeface="Arial" charset="0"/>
              </a:rPr>
              <a:t>…».</a:t>
            </a:r>
          </a:p>
          <a:p>
            <a:pPr marL="365760" indent="-283464" fontAlgn="auto">
              <a:spcAft>
                <a:spcPts val="0"/>
              </a:spcAft>
              <a:buClr>
                <a:srgbClr val="FF0000"/>
              </a:buClr>
              <a:buSzPct val="150000"/>
              <a:buFont typeface="Wingdings 2"/>
              <a:buChar char=""/>
              <a:defRPr/>
            </a:pPr>
            <a:endParaRPr lang="ru-RU" sz="800" dirty="0">
              <a:solidFill>
                <a:srgbClr val="002060"/>
              </a:solidFill>
              <a:cs typeface="Arial" charset="0"/>
            </a:endParaRPr>
          </a:p>
          <a:p>
            <a:pPr marL="0" indent="0" algn="ctr" fontAlgn="auto">
              <a:spcAft>
                <a:spcPts val="0"/>
              </a:spcAft>
              <a:buClr>
                <a:srgbClr val="FF0000"/>
              </a:buClr>
              <a:buFont typeface="Wingdings 2"/>
              <a:buNone/>
              <a:defRPr/>
            </a:pPr>
            <a:r>
              <a:rPr lang="ru-RU" sz="2800" b="1" u="sng" dirty="0">
                <a:solidFill>
                  <a:srgbClr val="002060"/>
                </a:solidFill>
                <a:cs typeface="Arial" charset="0"/>
              </a:rPr>
              <a:t>Акцент на индивидуальности каждого ребенка</a:t>
            </a:r>
            <a:endParaRPr lang="ru-RU" sz="2600" u="sng" dirty="0">
              <a:solidFill>
                <a:srgbClr val="002060"/>
              </a:solidFill>
              <a:cs typeface="Arial" charset="0"/>
            </a:endParaRPr>
          </a:p>
          <a:p>
            <a:pPr marL="365760" indent="-283464" fontAlgn="auto">
              <a:spcAft>
                <a:spcPts val="0"/>
              </a:spcAft>
              <a:buFont typeface="Wingdings 2"/>
              <a:buChar char=""/>
              <a:defRPr/>
            </a:pPr>
            <a:endParaRPr lang="ru-RU" dirty="0"/>
          </a:p>
        </p:txBody>
      </p:sp>
      <p:sp>
        <p:nvSpPr>
          <p:cNvPr id="3" name="Заголовок 2"/>
          <p:cNvSpPr>
            <a:spLocks noGrp="1"/>
          </p:cNvSpPr>
          <p:nvPr>
            <p:ph type="title"/>
          </p:nvPr>
        </p:nvSpPr>
        <p:spPr>
          <a:xfrm>
            <a:off x="457200" y="260350"/>
            <a:ext cx="8229600" cy="1223963"/>
          </a:xfrm>
        </p:spPr>
        <p:txBody>
          <a:bodyPr>
            <a:noAutofit/>
          </a:bodyPr>
          <a:lstStyle/>
          <a:p>
            <a:pPr fontAlgn="auto">
              <a:spcAft>
                <a:spcPts val="0"/>
              </a:spcAft>
              <a:defRPr/>
            </a:pPr>
            <a:r>
              <a:rPr lang="ru-RU" sz="3000" b="1" dirty="0">
                <a:solidFill>
                  <a:srgbClr val="FF0000"/>
                </a:solidFill>
                <a:cs typeface="Arial" charset="0"/>
              </a:rPr>
              <a:t>Национальная стратегия действий </a:t>
            </a:r>
            <a:r>
              <a:rPr lang="ru-RU" sz="3000" b="1" dirty="0" smtClean="0">
                <a:solidFill>
                  <a:srgbClr val="FF0000"/>
                </a:solidFill>
                <a:cs typeface="Arial" charset="0"/>
              </a:rPr>
              <a:t/>
            </a:r>
            <a:br>
              <a:rPr lang="ru-RU" sz="3000" b="1" dirty="0" smtClean="0">
                <a:solidFill>
                  <a:srgbClr val="FF0000"/>
                </a:solidFill>
                <a:cs typeface="Arial" charset="0"/>
              </a:rPr>
            </a:br>
            <a:r>
              <a:rPr lang="ru-RU" sz="3000" b="1" dirty="0" smtClean="0">
                <a:solidFill>
                  <a:srgbClr val="FF0000"/>
                </a:solidFill>
                <a:cs typeface="Arial" charset="0"/>
              </a:rPr>
              <a:t>в </a:t>
            </a:r>
            <a:r>
              <a:rPr lang="ru-RU" sz="3000" b="1" dirty="0">
                <a:solidFill>
                  <a:srgbClr val="FF0000"/>
                </a:solidFill>
                <a:cs typeface="Arial" charset="0"/>
              </a:rPr>
              <a:t>интересах детей на 2012 – 2017 годы </a:t>
            </a:r>
            <a:r>
              <a:rPr lang="ru-RU" sz="3000" b="1" dirty="0" smtClean="0">
                <a:solidFill>
                  <a:srgbClr val="FF0000"/>
                </a:solidFill>
                <a:cs typeface="Arial" charset="0"/>
              </a:rPr>
              <a:t/>
            </a:r>
            <a:br>
              <a:rPr lang="ru-RU" sz="3000" b="1" dirty="0" smtClean="0">
                <a:solidFill>
                  <a:srgbClr val="FF0000"/>
                </a:solidFill>
                <a:cs typeface="Arial" charset="0"/>
              </a:rPr>
            </a:br>
            <a:r>
              <a:rPr lang="ru-RU" sz="3000" b="1" dirty="0" smtClean="0">
                <a:solidFill>
                  <a:srgbClr val="FF0000"/>
                </a:solidFill>
                <a:cs typeface="Arial" charset="0"/>
              </a:rPr>
              <a:t>(</a:t>
            </a:r>
            <a:r>
              <a:rPr lang="ru-RU" sz="3000" b="1" dirty="0">
                <a:solidFill>
                  <a:srgbClr val="FF0000"/>
                </a:solidFill>
                <a:cs typeface="Arial" charset="0"/>
              </a:rPr>
              <a:t>от 01.06.2012 года № 761</a:t>
            </a:r>
            <a:r>
              <a:rPr lang="ru-RU" sz="3000" b="1" dirty="0" smtClean="0">
                <a:solidFill>
                  <a:srgbClr val="FF0000"/>
                </a:solidFill>
                <a:cs typeface="Arial" charset="0"/>
              </a:rPr>
              <a:t>)</a:t>
            </a:r>
            <a:endParaRPr lang="ru-RU" sz="3000" dirty="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solidFill>
                <a:schemeClr val="tx2">
                  <a:satMod val="130000"/>
                </a:schemeClr>
              </a:solidFill>
            </a:endParaRPr>
          </a:p>
        </p:txBody>
      </p:sp>
      <p:sp>
        <p:nvSpPr>
          <p:cNvPr id="16386" name="Содержимое 2"/>
          <p:cNvSpPr>
            <a:spLocks noGrp="1"/>
          </p:cNvSpPr>
          <p:nvPr>
            <p:ph idx="1"/>
          </p:nvPr>
        </p:nvSpPr>
        <p:spPr/>
        <p:txBody>
          <a:bodyPr/>
          <a:lstStyle/>
          <a:p>
            <a:r>
              <a:rPr lang="ru-RU" b="1" smtClean="0"/>
              <a:t>Во-первых, связывает итоговую аттестацию и оценку деятельности общеобразовательных учреждений, во-вторых, обеспечивает отбор наиболее подготовленных абитуриентов для получения  профессионального образования и определения рейтинга отдельных специальностей.</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solidFill>
                <a:schemeClr val="tx2">
                  <a:satMod val="130000"/>
                </a:schemeClr>
              </a:solidFill>
            </a:endParaRPr>
          </a:p>
        </p:txBody>
      </p:sp>
      <p:sp>
        <p:nvSpPr>
          <p:cNvPr id="3" name="Содержимое 2"/>
          <p:cNvSpPr>
            <a:spLocks noGrp="1"/>
          </p:cNvSpPr>
          <p:nvPr>
            <p:ph idx="1"/>
          </p:nvPr>
        </p:nvSpPr>
        <p:spPr/>
        <p:txBody>
          <a:bodyPr>
            <a:normAutofit lnSpcReduction="10000"/>
          </a:bodyPr>
          <a:lstStyle/>
          <a:p>
            <a:pPr marL="365760" indent="-283464" fontAlgn="auto">
              <a:spcAft>
                <a:spcPts val="0"/>
              </a:spcAft>
              <a:buFont typeface="Wingdings 2"/>
              <a:buChar char=""/>
              <a:defRPr/>
            </a:pPr>
            <a:r>
              <a:rPr lang="ru-RU" b="1" dirty="0" smtClean="0"/>
              <a:t>За это время к данной форме внешней оценки неоднократно предъявлялись претензии различного рода (объективность оценивания, информационная безопасность, качество контрольных измерительных материалов) родительской общественностью и профессиональным педагогическим сообществом.</a:t>
            </a:r>
            <a:endParaRPr lang="ru-RU"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solidFill>
                <a:schemeClr val="tx2">
                  <a:satMod val="130000"/>
                </a:schemeClr>
              </a:solidFill>
            </a:endParaRPr>
          </a:p>
        </p:txBody>
      </p:sp>
      <p:sp>
        <p:nvSpPr>
          <p:cNvPr id="18434" name="Содержимое 2"/>
          <p:cNvSpPr>
            <a:spLocks noGrp="1"/>
          </p:cNvSpPr>
          <p:nvPr>
            <p:ph idx="1"/>
          </p:nvPr>
        </p:nvSpPr>
        <p:spPr/>
        <p:txBody>
          <a:bodyPr/>
          <a:lstStyle/>
          <a:p>
            <a:r>
              <a:rPr lang="ru-RU" sz="4800" b="1" smtClean="0"/>
              <a:t>Однако </a:t>
            </a:r>
            <a:r>
              <a:rPr lang="ru-RU" b="1" smtClean="0"/>
              <a:t>несмотря на имеющиеся недостатки, ЕГЭ сегодня – главный способ определения как освоения образовательного стандарта, так и качества обучения.</a:t>
            </a:r>
            <a:endParaRPr lang="ru-RU" sz="4800" b="1"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solidFill>
                <a:schemeClr val="tx2">
                  <a:satMod val="130000"/>
                </a:schemeClr>
              </a:solidFill>
            </a:endParaRPr>
          </a:p>
        </p:txBody>
      </p:sp>
      <p:sp>
        <p:nvSpPr>
          <p:cNvPr id="19458" name="Содержимое 2"/>
          <p:cNvSpPr>
            <a:spLocks noGrp="1"/>
          </p:cNvSpPr>
          <p:nvPr>
            <p:ph idx="1"/>
          </p:nvPr>
        </p:nvSpPr>
        <p:spPr>
          <a:xfrm>
            <a:off x="1435100" y="1484313"/>
            <a:ext cx="7499350" cy="4764087"/>
          </a:xfrm>
        </p:spPr>
        <p:txBody>
          <a:bodyPr/>
          <a:lstStyle/>
          <a:p>
            <a:r>
              <a:rPr lang="ru-RU" b="1" smtClean="0"/>
              <a:t>2014 год стал годом построения принципиально новой системы информационной безопасности на экзаменах.</a:t>
            </a:r>
          </a:p>
          <a:p>
            <a:endParaRPr lang="ru-RU" b="1" smtClean="0"/>
          </a:p>
          <a:p>
            <a:r>
              <a:rPr lang="ru-RU" b="1" smtClean="0"/>
              <a:t>(Приказ Минобрнауки России от 26.12.2013 № 1400)</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solidFill>
                <a:schemeClr val="tx2">
                  <a:satMod val="130000"/>
                </a:schemeClr>
              </a:solidFill>
            </a:endParaRPr>
          </a:p>
        </p:txBody>
      </p:sp>
      <p:sp>
        <p:nvSpPr>
          <p:cNvPr id="20482" name="Содержимое 2"/>
          <p:cNvSpPr>
            <a:spLocks noGrp="1"/>
          </p:cNvSpPr>
          <p:nvPr>
            <p:ph idx="1"/>
          </p:nvPr>
        </p:nvSpPr>
        <p:spPr/>
        <p:txBody>
          <a:bodyPr/>
          <a:lstStyle/>
          <a:p>
            <a:r>
              <a:rPr lang="ru-RU" sz="4000" b="1" smtClean="0"/>
              <a:t>ЕГЭ показывает реальную возможность совмещения ГИА выпускников общеобразовательных учреждений и вступительных испытаний в ВУЗы/УСПО.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pPr fontAlgn="auto">
              <a:spcAft>
                <a:spcPts val="0"/>
              </a:spcAft>
              <a:defRPr/>
            </a:pPr>
            <a:endParaRPr lang="ru-RU">
              <a:solidFill>
                <a:schemeClr val="tx2">
                  <a:satMod val="130000"/>
                </a:schemeClr>
              </a:solidFill>
            </a:endParaRPr>
          </a:p>
        </p:txBody>
      </p:sp>
      <p:sp>
        <p:nvSpPr>
          <p:cNvPr id="3" name="Содержимое 2"/>
          <p:cNvSpPr>
            <a:spLocks noGrp="1"/>
          </p:cNvSpPr>
          <p:nvPr>
            <p:ph idx="1"/>
          </p:nvPr>
        </p:nvSpPr>
        <p:spPr/>
        <p:txBody>
          <a:bodyPr>
            <a:normAutofit fontScale="92500" lnSpcReduction="10000"/>
          </a:bodyPr>
          <a:lstStyle/>
          <a:p>
            <a:pPr marL="365760" indent="-283464" fontAlgn="auto">
              <a:spcAft>
                <a:spcPts val="0"/>
              </a:spcAft>
              <a:buFont typeface="Wingdings 2"/>
              <a:buChar char=""/>
              <a:defRPr/>
            </a:pPr>
            <a:r>
              <a:rPr lang="ru-RU" b="1" dirty="0" smtClean="0"/>
              <a:t>Как и в предыдущие годы, у выпускников школ популярностью пользуются предметы, гуманитарного цикла: </a:t>
            </a:r>
          </a:p>
          <a:p>
            <a:pPr marL="82296" indent="0" fontAlgn="auto">
              <a:spcAft>
                <a:spcPts val="0"/>
              </a:spcAft>
              <a:buFont typeface="Wingdings 2"/>
              <a:buNone/>
              <a:defRPr/>
            </a:pPr>
            <a:r>
              <a:rPr lang="ru-RU" b="1" dirty="0" smtClean="0"/>
              <a:t>сдали от общего числа участников ЕГЭ</a:t>
            </a:r>
          </a:p>
          <a:p>
            <a:pPr marL="82296" indent="0" fontAlgn="auto">
              <a:spcAft>
                <a:spcPts val="0"/>
              </a:spcAft>
              <a:buFont typeface="Wingdings 2"/>
              <a:buNone/>
              <a:defRPr/>
            </a:pPr>
            <a:r>
              <a:rPr lang="ru-RU" b="1" dirty="0"/>
              <a:t>о</a:t>
            </a:r>
            <a:r>
              <a:rPr lang="ru-RU" b="1" dirty="0" smtClean="0"/>
              <a:t>бществознание: </a:t>
            </a:r>
          </a:p>
          <a:p>
            <a:pPr marL="82296" indent="0" fontAlgn="auto">
              <a:spcAft>
                <a:spcPts val="0"/>
              </a:spcAft>
              <a:buFont typeface="Wingdings 2"/>
              <a:buNone/>
              <a:defRPr/>
            </a:pPr>
            <a:r>
              <a:rPr lang="ru-RU" b="1" dirty="0"/>
              <a:t> </a:t>
            </a:r>
            <a:r>
              <a:rPr lang="ru-RU" b="1" dirty="0" smtClean="0"/>
              <a:t>                   в 2014году- 45,1%,</a:t>
            </a:r>
          </a:p>
          <a:p>
            <a:pPr marL="82296" indent="0" fontAlgn="auto">
              <a:spcAft>
                <a:spcPts val="0"/>
              </a:spcAft>
              <a:buFont typeface="Wingdings 2"/>
              <a:buNone/>
              <a:defRPr/>
            </a:pPr>
            <a:r>
              <a:rPr lang="ru-RU" b="1" dirty="0"/>
              <a:t> </a:t>
            </a:r>
            <a:r>
              <a:rPr lang="ru-RU" b="1" dirty="0" smtClean="0"/>
              <a:t>                   в 2013 году – 54,1%, </a:t>
            </a:r>
          </a:p>
          <a:p>
            <a:pPr marL="82296" indent="0" fontAlgn="auto">
              <a:spcAft>
                <a:spcPts val="0"/>
              </a:spcAft>
              <a:buFont typeface="Wingdings 2"/>
              <a:buNone/>
              <a:defRPr/>
            </a:pPr>
            <a:r>
              <a:rPr lang="ru-RU" b="1" dirty="0"/>
              <a:t> </a:t>
            </a:r>
            <a:r>
              <a:rPr lang="ru-RU" b="1" dirty="0" smtClean="0"/>
              <a:t> история :в2014году - 12,4 %, </a:t>
            </a:r>
          </a:p>
          <a:p>
            <a:pPr marL="82296" indent="0" fontAlgn="auto">
              <a:spcAft>
                <a:spcPts val="0"/>
              </a:spcAft>
              <a:buFont typeface="Wingdings 2"/>
              <a:buNone/>
              <a:defRPr/>
            </a:pPr>
            <a:r>
              <a:rPr lang="ru-RU" b="1" dirty="0"/>
              <a:t> </a:t>
            </a:r>
            <a:r>
              <a:rPr lang="ru-RU" b="1" dirty="0" smtClean="0"/>
              <a:t>                   в 2013 году – 13,6%</a:t>
            </a:r>
            <a:endParaRPr lang="ru-RU"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244</TotalTime>
  <Words>1787</Words>
  <Application>Microsoft Office PowerPoint</Application>
  <PresentationFormat>Экран (4:3)</PresentationFormat>
  <Paragraphs>252</Paragraphs>
  <Slides>37</Slides>
  <Notes>0</Notes>
  <HiddenSlides>0</HiddenSlides>
  <MMClips>0</MMClips>
  <ScaleCrop>false</ScaleCrop>
  <HeadingPairs>
    <vt:vector size="6" baseType="variant">
      <vt:variant>
        <vt:lpstr>Использованные шрифты</vt:lpstr>
      </vt:variant>
      <vt:variant>
        <vt:i4>6</vt:i4>
      </vt:variant>
      <vt:variant>
        <vt:lpstr>Шаблон оформления</vt:lpstr>
      </vt:variant>
      <vt:variant>
        <vt:i4>5</vt:i4>
      </vt:variant>
      <vt:variant>
        <vt:lpstr>Заголовки слайдов</vt:lpstr>
      </vt:variant>
      <vt:variant>
        <vt:i4>37</vt:i4>
      </vt:variant>
    </vt:vector>
  </HeadingPairs>
  <TitlesOfParts>
    <vt:vector size="48" baseType="lpstr">
      <vt:lpstr>Calibri</vt:lpstr>
      <vt:lpstr>Arial</vt:lpstr>
      <vt:lpstr>Wingdings 2</vt:lpstr>
      <vt:lpstr>Verdana</vt:lpstr>
      <vt:lpstr>Impact</vt:lpstr>
      <vt:lpstr>Wingdings</vt:lpstr>
      <vt:lpstr>Солнцестояние</vt:lpstr>
      <vt:lpstr>Солнцестояние</vt:lpstr>
      <vt:lpstr>Солнцестояние</vt:lpstr>
      <vt:lpstr>Солнцестояние</vt:lpstr>
      <vt:lpstr>Солнцестояние</vt:lpstr>
      <vt:lpstr>ИТОГОВАЯ АТТЕСТАЦИЯ                       2014</vt:lpstr>
      <vt:lpstr>Слайд 2</vt:lpstr>
      <vt:lpstr>Слайд 3</vt:lpstr>
      <vt:lpstr>Слайд 4</vt:lpstr>
      <vt:lpstr>Слайд 5</vt:lpstr>
      <vt:lpstr>Слайд 6</vt:lpstr>
      <vt:lpstr>Слайд 7</vt:lpstr>
      <vt:lpstr>Слайд 8</vt:lpstr>
      <vt:lpstr>Слайд 9</vt:lpstr>
      <vt:lpstr>Результаты ЕГЭ 2014 по истории среди районов г. Казани (рейтинг)</vt:lpstr>
      <vt:lpstr>Результаты ЕГЭ2014 по обществознанию среди районов г. Казани (рейтинг)</vt:lpstr>
      <vt:lpstr>Слайд 12</vt:lpstr>
      <vt:lpstr>Слайд 13</vt:lpstr>
      <vt:lpstr>Слайд 14</vt:lpstr>
      <vt:lpstr>Слайд 15</vt:lpstr>
      <vt:lpstr>Слайд 16</vt:lpstr>
      <vt:lpstr>Слайд 17</vt:lpstr>
      <vt:lpstr>Слайд 18</vt:lpstr>
      <vt:lpstr>Слайд 19</vt:lpstr>
      <vt:lpstr>Основные направления деятельности</vt:lpstr>
      <vt:lpstr>Слайд 21</vt:lpstr>
      <vt:lpstr>Слайд 22</vt:lpstr>
      <vt:lpstr>Слайд 23</vt:lpstr>
      <vt:lpstr>Слайд 24</vt:lpstr>
      <vt:lpstr>ОБЩЕСТВОЗНАНИЕ</vt:lpstr>
      <vt:lpstr>Слайд 26</vt:lpstr>
      <vt:lpstr>Слайд 27</vt:lpstr>
      <vt:lpstr>Слайд 28</vt:lpstr>
      <vt:lpstr>Слайд 29</vt:lpstr>
      <vt:lpstr>Слайд 30</vt:lpstr>
      <vt:lpstr>Слайд 31</vt:lpstr>
      <vt:lpstr>Слайд 32</vt:lpstr>
      <vt:lpstr>Стратегические ресурсы повышения качества ЕГЭ:</vt:lpstr>
      <vt:lpstr>Тактические ресурсы повышения качества образования:</vt:lpstr>
      <vt:lpstr>Тактические ресурсы повышения качества образования:</vt:lpstr>
      <vt:lpstr>Слайд 36</vt:lpstr>
      <vt:lpstr>Национальная стратегия действий  в интересах детей на 2012 – 2017 годы  (от 01.06.2012 года № 761)</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ИТОГОВАЯ АТТЕСТАЦИЯ   2014</dc:title>
  <dc:creator>Ирина</dc:creator>
  <cp:lastModifiedBy>GALA-PC</cp:lastModifiedBy>
  <cp:revision>26</cp:revision>
  <cp:lastPrinted>2014-10-09T04:45:00Z</cp:lastPrinted>
  <dcterms:created xsi:type="dcterms:W3CDTF">2014-10-08T18:09:10Z</dcterms:created>
  <dcterms:modified xsi:type="dcterms:W3CDTF">2014-10-13T07:28:35Z</dcterms:modified>
</cp:coreProperties>
</file>